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7" r:id="rId5"/>
    <p:sldId id="361" r:id="rId6"/>
    <p:sldId id="278" r:id="rId7"/>
    <p:sldId id="279" r:id="rId8"/>
    <p:sldId id="280" r:id="rId9"/>
    <p:sldId id="281" r:id="rId10"/>
    <p:sldId id="282" r:id="rId11"/>
    <p:sldId id="284" r:id="rId12"/>
    <p:sldId id="285" r:id="rId13"/>
    <p:sldId id="286" r:id="rId14"/>
    <p:sldId id="287" r:id="rId15"/>
    <p:sldId id="288" r:id="rId16"/>
    <p:sldId id="289" r:id="rId17"/>
    <p:sldId id="291" r:id="rId18"/>
    <p:sldId id="362" r:id="rId19"/>
    <p:sldId id="293" r:id="rId20"/>
    <p:sldId id="292" r:id="rId21"/>
    <p:sldId id="294" r:id="rId22"/>
    <p:sldId id="295" r:id="rId23"/>
    <p:sldId id="296" r:id="rId24"/>
    <p:sldId id="297" r:id="rId25"/>
    <p:sldId id="298" r:id="rId26"/>
    <p:sldId id="363"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6" r:id="rId63"/>
    <p:sldId id="337" r:id="rId64"/>
    <p:sldId id="338" r:id="rId65"/>
    <p:sldId id="339" r:id="rId66"/>
    <p:sldId id="340" r:id="rId67"/>
    <p:sldId id="341" r:id="rId68"/>
    <p:sldId id="342" r:id="rId69"/>
    <p:sldId id="343" r:id="rId70"/>
    <p:sldId id="344" r:id="rId71"/>
    <p:sldId id="345" r:id="rId72"/>
    <p:sldId id="346" r:id="rId73"/>
    <p:sldId id="347" r:id="rId74"/>
    <p:sldId id="348" r:id="rId75"/>
    <p:sldId id="349" r:id="rId76"/>
    <p:sldId id="350" r:id="rId77"/>
    <p:sldId id="351" r:id="rId78"/>
    <p:sldId id="352" r:id="rId79"/>
    <p:sldId id="353" r:id="rId80"/>
    <p:sldId id="354" r:id="rId81"/>
    <p:sldId id="355" r:id="rId82"/>
    <p:sldId id="364"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F99FF"/>
    <a:srgbClr val="99FF66"/>
    <a:srgbClr val="CC99FF"/>
    <a:srgbClr val="FFFF99"/>
    <a:srgbClr val="FF9900"/>
    <a:srgbClr val="99CC00"/>
    <a:srgbClr val="CCCC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94660"/>
  </p:normalViewPr>
  <p:slideViewPr>
    <p:cSldViewPr snapToGrid="0">
      <p:cViewPr varScale="1">
        <p:scale>
          <a:sx n="111" d="100"/>
          <a:sy n="111"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0FEDBB-FEE3-4642-8BA4-E27086BD75A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8D4195-E6AE-4E79-BD71-E765E26BB368}" type="slidenum">
              <a:rPr lang="en-US" smtClean="0"/>
              <a:t>‹#›</a:t>
            </a:fld>
            <a:endParaRPr lang="en-US"/>
          </a:p>
        </p:txBody>
      </p:sp>
    </p:spTree>
    <p:extLst>
      <p:ext uri="{BB962C8B-B14F-4D97-AF65-F5344CB8AC3E}">
        <p14:creationId xmlns:p14="http://schemas.microsoft.com/office/powerpoint/2010/main" val="1034433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FEDBB-FEE3-4642-8BA4-E27086BD75A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8D4195-E6AE-4E79-BD71-E765E26BB368}" type="slidenum">
              <a:rPr lang="en-US" smtClean="0"/>
              <a:t>‹#›</a:t>
            </a:fld>
            <a:endParaRPr lang="en-US"/>
          </a:p>
        </p:txBody>
      </p:sp>
    </p:spTree>
    <p:extLst>
      <p:ext uri="{BB962C8B-B14F-4D97-AF65-F5344CB8AC3E}">
        <p14:creationId xmlns:p14="http://schemas.microsoft.com/office/powerpoint/2010/main" val="104236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FEDBB-FEE3-4642-8BA4-E27086BD75A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8D4195-E6AE-4E79-BD71-E765E26BB368}" type="slidenum">
              <a:rPr lang="en-US" smtClean="0"/>
              <a:t>‹#›</a:t>
            </a:fld>
            <a:endParaRPr lang="en-US"/>
          </a:p>
        </p:txBody>
      </p:sp>
    </p:spTree>
    <p:extLst>
      <p:ext uri="{BB962C8B-B14F-4D97-AF65-F5344CB8AC3E}">
        <p14:creationId xmlns:p14="http://schemas.microsoft.com/office/powerpoint/2010/main" val="751554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FEDBB-FEE3-4642-8BA4-E27086BD75A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8D4195-E6AE-4E79-BD71-E765E26BB368}" type="slidenum">
              <a:rPr lang="en-US" smtClean="0"/>
              <a:t>‹#›</a:t>
            </a:fld>
            <a:endParaRPr lang="en-US"/>
          </a:p>
        </p:txBody>
      </p:sp>
    </p:spTree>
    <p:extLst>
      <p:ext uri="{BB962C8B-B14F-4D97-AF65-F5344CB8AC3E}">
        <p14:creationId xmlns:p14="http://schemas.microsoft.com/office/powerpoint/2010/main" val="131529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FEDBB-FEE3-4642-8BA4-E27086BD75A4}"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8D4195-E6AE-4E79-BD71-E765E26BB368}" type="slidenum">
              <a:rPr lang="en-US" smtClean="0"/>
              <a:t>‹#›</a:t>
            </a:fld>
            <a:endParaRPr lang="en-US"/>
          </a:p>
        </p:txBody>
      </p:sp>
    </p:spTree>
    <p:extLst>
      <p:ext uri="{BB962C8B-B14F-4D97-AF65-F5344CB8AC3E}">
        <p14:creationId xmlns:p14="http://schemas.microsoft.com/office/powerpoint/2010/main" val="1333963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FEDBB-FEE3-4642-8BA4-E27086BD75A4}"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8D4195-E6AE-4E79-BD71-E765E26BB368}" type="slidenum">
              <a:rPr lang="en-US" smtClean="0"/>
              <a:t>‹#›</a:t>
            </a:fld>
            <a:endParaRPr lang="en-US"/>
          </a:p>
        </p:txBody>
      </p:sp>
    </p:spTree>
    <p:extLst>
      <p:ext uri="{BB962C8B-B14F-4D97-AF65-F5344CB8AC3E}">
        <p14:creationId xmlns:p14="http://schemas.microsoft.com/office/powerpoint/2010/main" val="3349078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FEDBB-FEE3-4642-8BA4-E27086BD75A4}"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8D4195-E6AE-4E79-BD71-E765E26BB368}" type="slidenum">
              <a:rPr lang="en-US" smtClean="0"/>
              <a:t>‹#›</a:t>
            </a:fld>
            <a:endParaRPr lang="en-US"/>
          </a:p>
        </p:txBody>
      </p:sp>
    </p:spTree>
    <p:extLst>
      <p:ext uri="{BB962C8B-B14F-4D97-AF65-F5344CB8AC3E}">
        <p14:creationId xmlns:p14="http://schemas.microsoft.com/office/powerpoint/2010/main" val="4014100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FEDBB-FEE3-4642-8BA4-E27086BD75A4}"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8D4195-E6AE-4E79-BD71-E765E26BB368}" type="slidenum">
              <a:rPr lang="en-US" smtClean="0"/>
              <a:t>‹#›</a:t>
            </a:fld>
            <a:endParaRPr lang="en-US"/>
          </a:p>
        </p:txBody>
      </p:sp>
    </p:spTree>
    <p:extLst>
      <p:ext uri="{BB962C8B-B14F-4D97-AF65-F5344CB8AC3E}">
        <p14:creationId xmlns:p14="http://schemas.microsoft.com/office/powerpoint/2010/main" val="2357091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FEDBB-FEE3-4642-8BA4-E27086BD75A4}"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8D4195-E6AE-4E79-BD71-E765E26BB368}" type="slidenum">
              <a:rPr lang="en-US" smtClean="0"/>
              <a:t>‹#›</a:t>
            </a:fld>
            <a:endParaRPr lang="en-US"/>
          </a:p>
        </p:txBody>
      </p:sp>
    </p:spTree>
    <p:extLst>
      <p:ext uri="{BB962C8B-B14F-4D97-AF65-F5344CB8AC3E}">
        <p14:creationId xmlns:p14="http://schemas.microsoft.com/office/powerpoint/2010/main" val="885526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FEDBB-FEE3-4642-8BA4-E27086BD75A4}"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8D4195-E6AE-4E79-BD71-E765E26BB368}" type="slidenum">
              <a:rPr lang="en-US" smtClean="0"/>
              <a:t>‹#›</a:t>
            </a:fld>
            <a:endParaRPr lang="en-US"/>
          </a:p>
        </p:txBody>
      </p:sp>
    </p:spTree>
    <p:extLst>
      <p:ext uri="{BB962C8B-B14F-4D97-AF65-F5344CB8AC3E}">
        <p14:creationId xmlns:p14="http://schemas.microsoft.com/office/powerpoint/2010/main" val="386653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FEDBB-FEE3-4642-8BA4-E27086BD75A4}"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8D4195-E6AE-4E79-BD71-E765E26BB368}" type="slidenum">
              <a:rPr lang="en-US" smtClean="0"/>
              <a:t>‹#›</a:t>
            </a:fld>
            <a:endParaRPr lang="en-US"/>
          </a:p>
        </p:txBody>
      </p:sp>
    </p:spTree>
    <p:extLst>
      <p:ext uri="{BB962C8B-B14F-4D97-AF65-F5344CB8AC3E}">
        <p14:creationId xmlns:p14="http://schemas.microsoft.com/office/powerpoint/2010/main" val="1607687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FEDBB-FEE3-4642-8BA4-E27086BD75A4}" type="datetimeFigureOut">
              <a:rPr lang="en-US" smtClean="0"/>
              <a:t>1/19/2022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8D4195-E6AE-4E79-BD71-E765E26BB368}" type="slidenum">
              <a:rPr lang="en-US" smtClean="0"/>
              <a:t>‹#›</a:t>
            </a:fld>
            <a:endParaRPr lang="en-US"/>
          </a:p>
        </p:txBody>
      </p:sp>
    </p:spTree>
    <p:extLst>
      <p:ext uri="{BB962C8B-B14F-4D97-AF65-F5344CB8AC3E}">
        <p14:creationId xmlns:p14="http://schemas.microsoft.com/office/powerpoint/2010/main" val="420508847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g"/></Relationships>
</file>

<file path=ppt/slides/_rels/slide5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7.xml"/><Relationship Id="rId4" Type="http://schemas.openxmlformats.org/officeDocument/2006/relationships/image" Target="../media/image128.jpg"/></Relationships>
</file>

<file path=ppt/slides/_rels/slide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g"/><Relationship Id="rId1" Type="http://schemas.openxmlformats.org/officeDocument/2006/relationships/slideLayout" Target="../slideLayouts/slideLayout7.xml"/><Relationship Id="rId4" Type="http://schemas.openxmlformats.org/officeDocument/2006/relationships/image" Target="../media/image143.jpg"/></Relationships>
</file>

<file path=ppt/slides/_rels/slide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3341" y="712694"/>
            <a:ext cx="10112188" cy="2308324"/>
          </a:xfrm>
          <a:prstGeom prst="rect">
            <a:avLst/>
          </a:prstGeom>
          <a:noFill/>
        </p:spPr>
        <p:txBody>
          <a:bodyPr wrap="square" rtlCol="0">
            <a:spAutoFit/>
          </a:bodyPr>
          <a:lstStyle/>
          <a:p>
            <a:pPr algn="ctr"/>
            <a:r>
              <a:rPr lang="en-IE" sz="7200" b="1" dirty="0">
                <a:solidFill>
                  <a:srgbClr val="FFC000"/>
                </a:solidFill>
                <a:latin typeface="Trebuchet MS" panose="020B0603020202020204" pitchFamily="34" charset="0"/>
              </a:rPr>
              <a:t>Robots,</a:t>
            </a:r>
            <a:r>
              <a:rPr lang="en-IE" sz="7200" b="1" dirty="0">
                <a:latin typeface="Trebuchet MS" panose="020B0603020202020204" pitchFamily="34" charset="0"/>
              </a:rPr>
              <a:t> </a:t>
            </a:r>
            <a:r>
              <a:rPr lang="en-IE" sz="7200" b="1" dirty="0">
                <a:solidFill>
                  <a:srgbClr val="99FF66"/>
                </a:solidFill>
                <a:latin typeface="Trebuchet MS" panose="020B0603020202020204" pitchFamily="34" charset="0"/>
              </a:rPr>
              <a:t>Ethics</a:t>
            </a:r>
            <a:r>
              <a:rPr lang="en-IE" sz="7200" b="1" dirty="0">
                <a:latin typeface="Trebuchet MS" panose="020B0603020202020204" pitchFamily="34" charset="0"/>
              </a:rPr>
              <a:t> </a:t>
            </a:r>
          </a:p>
          <a:p>
            <a:pPr algn="ctr"/>
            <a:r>
              <a:rPr lang="en-IE" sz="7200" b="1" dirty="0">
                <a:latin typeface="Trebuchet MS" panose="020B0603020202020204" pitchFamily="34" charset="0"/>
              </a:rPr>
              <a:t>and the </a:t>
            </a:r>
            <a:r>
              <a:rPr lang="en-IE" sz="7200" b="1" dirty="0">
                <a:solidFill>
                  <a:srgbClr val="FF0000"/>
                </a:solidFill>
                <a:latin typeface="Trebuchet MS" panose="020B0603020202020204" pitchFamily="34" charset="0"/>
              </a:rPr>
              <a:t>Future of Jobs</a:t>
            </a:r>
            <a:endParaRPr lang="en-US" sz="7200" dirty="0">
              <a:solidFill>
                <a:srgbClr val="FF0000"/>
              </a:solidFill>
              <a:latin typeface="Trebuchet MS" panose="020B0603020202020204" pitchFamily="34" charset="0"/>
            </a:endParaRPr>
          </a:p>
        </p:txBody>
      </p:sp>
      <p:sp>
        <p:nvSpPr>
          <p:cNvPr id="5" name="TextBox 4"/>
          <p:cNvSpPr txBox="1"/>
          <p:nvPr/>
        </p:nvSpPr>
        <p:spPr>
          <a:xfrm>
            <a:off x="3904129" y="5271247"/>
            <a:ext cx="4356847" cy="646331"/>
          </a:xfrm>
          <a:prstGeom prst="rect">
            <a:avLst/>
          </a:prstGeom>
          <a:noFill/>
        </p:spPr>
        <p:txBody>
          <a:bodyPr wrap="square" rtlCol="0">
            <a:spAutoFit/>
          </a:bodyPr>
          <a:lstStyle/>
          <a:p>
            <a:pPr algn="ctr"/>
            <a:r>
              <a:rPr lang="en-IE" sz="3600" dirty="0"/>
              <a:t>Sean </a:t>
            </a:r>
            <a:r>
              <a:rPr lang="en-IE" sz="3600" dirty="0" err="1"/>
              <a:t>McDonagh</a:t>
            </a:r>
            <a:r>
              <a:rPr lang="en-IE" sz="3600" dirty="0"/>
              <a:t>,  SSC</a:t>
            </a:r>
            <a:endParaRPr lang="en-US"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9992" y="3219540"/>
            <a:ext cx="2865120" cy="1624584"/>
          </a:xfrm>
          <a:prstGeom prst="rect">
            <a:avLst/>
          </a:prstGeom>
        </p:spPr>
      </p:pic>
      <p:sp>
        <p:nvSpPr>
          <p:cNvPr id="2" name="TextBox 1"/>
          <p:cNvSpPr txBox="1"/>
          <p:nvPr/>
        </p:nvSpPr>
        <p:spPr>
          <a:xfrm>
            <a:off x="7906870" y="3800999"/>
            <a:ext cx="3388659" cy="461665"/>
          </a:xfrm>
          <a:prstGeom prst="rect">
            <a:avLst/>
          </a:prstGeom>
          <a:noFill/>
        </p:spPr>
        <p:txBody>
          <a:bodyPr wrap="square" rtlCol="0">
            <a:spAutoFit/>
          </a:bodyPr>
          <a:lstStyle/>
          <a:p>
            <a:pPr algn="ctr"/>
            <a:r>
              <a:rPr lang="en-US" sz="2400" dirty="0"/>
              <a:t>Chapter 1 - Introduction</a:t>
            </a:r>
          </a:p>
        </p:txBody>
      </p:sp>
    </p:spTree>
    <p:extLst>
      <p:ext uri="{BB962C8B-B14F-4D97-AF65-F5344CB8AC3E}">
        <p14:creationId xmlns:p14="http://schemas.microsoft.com/office/powerpoint/2010/main" val="3227312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6823" y="401709"/>
            <a:ext cx="10757647" cy="783193"/>
          </a:xfrm>
          <a:prstGeom prst="roundRect">
            <a:avLst/>
          </a:prstGeom>
          <a:solidFill>
            <a:srgbClr val="7030A0"/>
          </a:solidFill>
        </p:spPr>
        <p:txBody>
          <a:bodyPr wrap="square" rtlCol="0">
            <a:spAutoFit/>
          </a:bodyPr>
          <a:lstStyle/>
          <a:p>
            <a:pPr rtl="1"/>
            <a:r>
              <a:rPr lang="en-IE" sz="4000" dirty="0">
                <a:solidFill>
                  <a:srgbClr val="99FF66"/>
                </a:solidFill>
                <a:latin typeface="Lucida Handwriting" panose="03010101010101010101" pitchFamily="66" charset="0"/>
              </a:rPr>
              <a:t>The First Time I Saw a Mobile Phone</a:t>
            </a:r>
            <a:endParaRPr lang="en-US" sz="4000" dirty="0">
              <a:solidFill>
                <a:srgbClr val="99FF66"/>
              </a:solidFill>
              <a:latin typeface="Lucida Handwriting" panose="03010101010101010101" pitchFamily="66" charset="0"/>
            </a:endParaRPr>
          </a:p>
        </p:txBody>
      </p:sp>
      <p:sp>
        <p:nvSpPr>
          <p:cNvPr id="3" name="TextBox 2"/>
          <p:cNvSpPr txBox="1"/>
          <p:nvPr/>
        </p:nvSpPr>
        <p:spPr>
          <a:xfrm>
            <a:off x="806823" y="1385047"/>
            <a:ext cx="6306671" cy="5262979"/>
          </a:xfrm>
          <a:prstGeom prst="rect">
            <a:avLst/>
          </a:prstGeom>
          <a:noFill/>
        </p:spPr>
        <p:txBody>
          <a:bodyPr wrap="square" rtlCol="0">
            <a:spAutoFit/>
          </a:bodyPr>
          <a:lstStyle/>
          <a:p>
            <a:r>
              <a:rPr lang="en-IE" sz="4800" b="1" dirty="0">
                <a:solidFill>
                  <a:srgbClr val="FFC000"/>
                </a:solidFill>
              </a:rPr>
              <a:t>Hong Kong in the early 1980s.</a:t>
            </a:r>
            <a:r>
              <a:rPr lang="en-IE" sz="4800" dirty="0">
                <a:solidFill>
                  <a:srgbClr val="FFC000"/>
                </a:solidFill>
              </a:rPr>
              <a:t>  </a:t>
            </a:r>
            <a:r>
              <a:rPr lang="en-IE" sz="4800" dirty="0"/>
              <a:t>The device looked like a large </a:t>
            </a:r>
            <a:r>
              <a:rPr lang="en-IE" sz="4800" dirty="0" err="1"/>
              <a:t>Bord</a:t>
            </a:r>
            <a:r>
              <a:rPr lang="en-IE" sz="4800" dirty="0"/>
              <a:t> Na Mona turf briquette and the battery, which was huge, lasted for less than an hour.</a:t>
            </a:r>
            <a:endParaRPr lang="en-US" sz="4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9075" y="4817445"/>
            <a:ext cx="2614784" cy="139228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2548" y="1748517"/>
            <a:ext cx="4447838" cy="2505313"/>
          </a:xfrm>
          <a:prstGeom prst="rect">
            <a:avLst/>
          </a:prstGeom>
        </p:spPr>
      </p:pic>
    </p:spTree>
    <p:extLst>
      <p:ext uri="{BB962C8B-B14F-4D97-AF65-F5344CB8AC3E}">
        <p14:creationId xmlns:p14="http://schemas.microsoft.com/office/powerpoint/2010/main" val="3036864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2505" y="428178"/>
            <a:ext cx="5764773" cy="6001643"/>
          </a:xfrm>
          <a:prstGeom prst="rect">
            <a:avLst/>
          </a:prstGeom>
          <a:noFill/>
        </p:spPr>
        <p:txBody>
          <a:bodyPr wrap="square" rtlCol="0">
            <a:spAutoFit/>
          </a:bodyPr>
          <a:lstStyle/>
          <a:p>
            <a:pPr algn="ctr"/>
            <a:r>
              <a:rPr lang="en-IE" sz="4800" dirty="0"/>
              <a:t>I did not think that this technology would become commonplace and be a central part of global communication technology in the future.</a:t>
            </a:r>
            <a:endParaRPr lang="en-US" sz="4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589823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083" y="1977368"/>
            <a:ext cx="4289611" cy="4524315"/>
          </a:xfrm>
          <a:prstGeom prst="rect">
            <a:avLst/>
          </a:prstGeom>
          <a:noFill/>
        </p:spPr>
        <p:txBody>
          <a:bodyPr wrap="square" rtlCol="0">
            <a:spAutoFit/>
          </a:bodyPr>
          <a:lstStyle/>
          <a:p>
            <a:r>
              <a:rPr lang="en-IE" sz="4800" dirty="0"/>
              <a:t>In 2020, there are </a:t>
            </a:r>
            <a:r>
              <a:rPr lang="en-IE" sz="4800" b="1" dirty="0">
                <a:solidFill>
                  <a:srgbClr val="99FF66"/>
                </a:solidFill>
              </a:rPr>
              <a:t>more than four billion phones </a:t>
            </a:r>
            <a:r>
              <a:rPr lang="en-IE" sz="4800" dirty="0"/>
              <a:t>being used across the globe today.</a:t>
            </a:r>
            <a:endParaRPr lang="en-US" sz="4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492" y="424793"/>
            <a:ext cx="2952750" cy="15525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024" y="282388"/>
            <a:ext cx="6044483" cy="6044483"/>
          </a:xfrm>
          <a:prstGeom prst="rect">
            <a:avLst/>
          </a:prstGeom>
        </p:spPr>
      </p:pic>
    </p:spTree>
    <p:extLst>
      <p:ext uri="{BB962C8B-B14F-4D97-AF65-F5344CB8AC3E}">
        <p14:creationId xmlns:p14="http://schemas.microsoft.com/office/powerpoint/2010/main" val="2558610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4741" y="820270"/>
            <a:ext cx="4289612" cy="5078313"/>
          </a:xfrm>
          <a:prstGeom prst="rect">
            <a:avLst/>
          </a:prstGeom>
          <a:noFill/>
        </p:spPr>
        <p:txBody>
          <a:bodyPr wrap="square" rtlCol="0">
            <a:spAutoFit/>
          </a:bodyPr>
          <a:lstStyle/>
          <a:p>
            <a:pPr rtl="1"/>
            <a:r>
              <a:rPr lang="en-IE" sz="5400" dirty="0"/>
              <a:t>Making a global phone call today can be achieved in just a few minutes.</a:t>
            </a:r>
            <a:endParaRPr lang="en-US" sz="54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8927" r="23449"/>
          <a:stretch/>
        </p:blipFill>
        <p:spPr>
          <a:xfrm>
            <a:off x="6252883" y="435251"/>
            <a:ext cx="5056094" cy="5848350"/>
          </a:xfrm>
          <a:prstGeom prst="rect">
            <a:avLst/>
          </a:prstGeom>
        </p:spPr>
      </p:pic>
    </p:spTree>
    <p:extLst>
      <p:ext uri="{BB962C8B-B14F-4D97-AF65-F5344CB8AC3E}">
        <p14:creationId xmlns:p14="http://schemas.microsoft.com/office/powerpoint/2010/main" val="931214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14" y="400975"/>
            <a:ext cx="10986245" cy="3046988"/>
          </a:xfrm>
          <a:prstGeom prst="rect">
            <a:avLst/>
          </a:prstGeom>
          <a:noFill/>
        </p:spPr>
        <p:txBody>
          <a:bodyPr wrap="square" rtlCol="0">
            <a:spAutoFit/>
          </a:bodyPr>
          <a:lstStyle/>
          <a:p>
            <a:r>
              <a:rPr lang="en-IE" sz="4800" b="1" dirty="0" err="1">
                <a:solidFill>
                  <a:srgbClr val="FFC000"/>
                </a:solidFill>
              </a:rPr>
              <a:t>Tagaytay</a:t>
            </a:r>
            <a:r>
              <a:rPr lang="en-IE" sz="4800" b="1" dirty="0">
                <a:solidFill>
                  <a:srgbClr val="FFC000"/>
                </a:solidFill>
              </a:rPr>
              <a:t> near Manila, January 1988</a:t>
            </a:r>
            <a:r>
              <a:rPr lang="en-IE" sz="4800" dirty="0">
                <a:solidFill>
                  <a:srgbClr val="FFC000"/>
                </a:solidFill>
              </a:rPr>
              <a:t>:</a:t>
            </a:r>
            <a:r>
              <a:rPr lang="en-IE" sz="4800" dirty="0"/>
              <a:t> Meeting with Philippine Bishops to approve the Pastoral Letter on the Care of the Earth which I helped to draft. </a:t>
            </a:r>
            <a:endParaRPr lang="en-US" sz="4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640" y="3734444"/>
            <a:ext cx="2245100" cy="2481426"/>
          </a:xfrm>
          <a:prstGeom prst="rect">
            <a:avLst/>
          </a:prstGeom>
        </p:spPr>
      </p:pic>
      <p:pic>
        <p:nvPicPr>
          <p:cNvPr id="6" name="Picture 5" descr="Danlog Riverbed 2"/>
          <p:cNvPicPr>
            <a:picLocks noChangeAspect="1" noChangeArrowheads="1"/>
          </p:cNvPicPr>
          <p:nvPr/>
        </p:nvPicPr>
        <p:blipFill rotWithShape="1">
          <a:blip r:embed="rId3">
            <a:extLst>
              <a:ext uri="{28A0092B-C50C-407E-A947-70E740481C1C}">
                <a14:useLocalDpi xmlns:a14="http://schemas.microsoft.com/office/drawing/2010/main" val="0"/>
              </a:ext>
            </a:extLst>
          </a:blip>
          <a:srcRect t="17388" b="8783"/>
          <a:stretch/>
        </p:blipFill>
        <p:spPr bwMode="auto">
          <a:xfrm>
            <a:off x="4626591" y="3308652"/>
            <a:ext cx="6408868" cy="354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6"/>
          <p:cNvSpPr>
            <a:spLocks noChangeArrowheads="1" noChangeShapeType="1" noTextEdit="1"/>
          </p:cNvSpPr>
          <p:nvPr/>
        </p:nvSpPr>
        <p:spPr bwMode="auto">
          <a:xfrm>
            <a:off x="4818125" y="4491841"/>
            <a:ext cx="6007476" cy="154028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bodyPr>
          <a:lstStyle/>
          <a:p>
            <a:pPr algn="ctr"/>
            <a:r>
              <a:rPr lang="en-US" sz="3600" kern="10" dirty="0">
                <a:gradFill rotWithShape="0">
                  <a:gsLst>
                    <a:gs pos="0">
                      <a:srgbClr val="FF0000"/>
                    </a:gs>
                    <a:gs pos="100000">
                      <a:srgbClr val="FFE701"/>
                    </a:gs>
                  </a:gsLst>
                  <a:lin ang="5400000" scaled="1"/>
                </a:gradFill>
                <a:effectLst>
                  <a:outerShdw blurRad="38100" dist="38100" dir="2700000" algn="tl">
                    <a:srgbClr val="000000">
                      <a:alpha val="43137"/>
                    </a:srgbClr>
                  </a:outerShdw>
                </a:effectLst>
                <a:latin typeface="BakerSignet BT"/>
              </a:rPr>
              <a:t>What Is Happening </a:t>
            </a:r>
          </a:p>
          <a:p>
            <a:pPr algn="ctr"/>
            <a:r>
              <a:rPr lang="en-US" sz="3600" kern="10" dirty="0">
                <a:gradFill rotWithShape="0">
                  <a:gsLst>
                    <a:gs pos="0">
                      <a:srgbClr val="FF0000"/>
                    </a:gs>
                    <a:gs pos="100000">
                      <a:srgbClr val="FFE701"/>
                    </a:gs>
                  </a:gsLst>
                  <a:lin ang="5400000" scaled="1"/>
                </a:gradFill>
                <a:effectLst>
                  <a:outerShdw blurRad="38100" dist="38100" dir="2700000" algn="tl">
                    <a:srgbClr val="000000">
                      <a:alpha val="43137"/>
                    </a:srgbClr>
                  </a:outerShdw>
                </a:effectLst>
                <a:latin typeface="BakerSignet BT"/>
              </a:rPr>
              <a:t>to our Beautiful Land?</a:t>
            </a:r>
          </a:p>
        </p:txBody>
      </p:sp>
    </p:spTree>
    <p:extLst>
      <p:ext uri="{BB962C8B-B14F-4D97-AF65-F5344CB8AC3E}">
        <p14:creationId xmlns:p14="http://schemas.microsoft.com/office/powerpoint/2010/main" val="547858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4920"/>
          <a:stretch/>
        </p:blipFill>
        <p:spPr>
          <a:xfrm>
            <a:off x="6037728" y="3383317"/>
            <a:ext cx="6154271" cy="3488130"/>
          </a:xfrm>
          <a:prstGeom prst="rect">
            <a:avLst/>
          </a:prstGeom>
        </p:spPr>
      </p:pic>
      <p:sp>
        <p:nvSpPr>
          <p:cNvPr id="2" name="TextBox 1"/>
          <p:cNvSpPr txBox="1"/>
          <p:nvPr/>
        </p:nvSpPr>
        <p:spPr>
          <a:xfrm>
            <a:off x="558053" y="288806"/>
            <a:ext cx="10313894" cy="3785652"/>
          </a:xfrm>
          <a:prstGeom prst="rect">
            <a:avLst/>
          </a:prstGeom>
          <a:noFill/>
        </p:spPr>
        <p:txBody>
          <a:bodyPr wrap="square" rtlCol="0">
            <a:spAutoFit/>
          </a:bodyPr>
          <a:lstStyle/>
          <a:p>
            <a:r>
              <a:rPr lang="en-IE" sz="4800" dirty="0"/>
              <a:t>My attention was drawn to an incorrect reference cited in the document. To correct that mistake, I had to take a bus from </a:t>
            </a:r>
            <a:r>
              <a:rPr lang="en-IE" sz="4800" dirty="0" err="1"/>
              <a:t>Tagaytay</a:t>
            </a:r>
            <a:r>
              <a:rPr lang="en-IE" sz="4800" dirty="0"/>
              <a:t> to the Jesuit university in Manila, to check the reference.</a:t>
            </a:r>
            <a:endParaRPr lang="en-US" sz="48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1914" r="21615"/>
          <a:stretch/>
        </p:blipFill>
        <p:spPr>
          <a:xfrm>
            <a:off x="2326342" y="4269828"/>
            <a:ext cx="2111188" cy="2100715"/>
          </a:xfrm>
          <a:prstGeom prst="ellipse">
            <a:avLst/>
          </a:prstGeom>
        </p:spPr>
      </p:pic>
    </p:spTree>
    <p:extLst>
      <p:ext uri="{BB962C8B-B14F-4D97-AF65-F5344CB8AC3E}">
        <p14:creationId xmlns:p14="http://schemas.microsoft.com/office/powerpoint/2010/main" val="4276967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5446" y="403412"/>
            <a:ext cx="10215283" cy="3046988"/>
          </a:xfrm>
          <a:prstGeom prst="rect">
            <a:avLst/>
          </a:prstGeom>
          <a:noFill/>
        </p:spPr>
        <p:txBody>
          <a:bodyPr wrap="square" rtlCol="0">
            <a:spAutoFit/>
          </a:bodyPr>
          <a:lstStyle/>
          <a:p>
            <a:pPr rtl="1"/>
            <a:r>
              <a:rPr lang="en-IE" sz="4800" dirty="0"/>
              <a:t>Correcting one citation took me a day and a half. If I had access to the internet at that time, I could have amended the text in two or three minutes.  </a:t>
            </a:r>
            <a:endParaRPr lang="en-US" sz="4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671" y="3384845"/>
            <a:ext cx="5827059" cy="3277721"/>
          </a:xfrm>
          <a:prstGeom prst="rect">
            <a:avLst/>
          </a:prstGeom>
        </p:spPr>
      </p:pic>
    </p:spTree>
    <p:extLst>
      <p:ext uri="{BB962C8B-B14F-4D97-AF65-F5344CB8AC3E}">
        <p14:creationId xmlns:p14="http://schemas.microsoft.com/office/powerpoint/2010/main" val="218719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859" y="513481"/>
            <a:ext cx="8296836" cy="5416868"/>
          </a:xfrm>
          <a:prstGeom prst="rect">
            <a:avLst/>
          </a:prstGeom>
          <a:noFill/>
        </p:spPr>
        <p:txBody>
          <a:bodyPr wrap="square" rtlCol="0">
            <a:spAutoFit/>
          </a:bodyPr>
          <a:lstStyle/>
          <a:p>
            <a:pPr>
              <a:spcAft>
                <a:spcPts val="1200"/>
              </a:spcAft>
            </a:pPr>
            <a:r>
              <a:rPr lang="en-IE" sz="4800" b="1" i="1" dirty="0">
                <a:solidFill>
                  <a:srgbClr val="00B0F0"/>
                </a:solidFill>
              </a:rPr>
              <a:t>With a mobile phone</a:t>
            </a:r>
            <a:r>
              <a:rPr lang="en-IE" sz="4800" i="1" dirty="0"/>
              <a:t>, I can</a:t>
            </a:r>
          </a:p>
          <a:p>
            <a:pPr marL="685800" indent="-685800">
              <a:buClr>
                <a:srgbClr val="FF0000"/>
              </a:buClr>
              <a:buFont typeface="Arial" panose="020B0604020202020204" pitchFamily="34" charset="0"/>
              <a:buChar char="•"/>
            </a:pPr>
            <a:r>
              <a:rPr lang="en-IE" sz="4800" dirty="0"/>
              <a:t>send email to people right across the world </a:t>
            </a:r>
          </a:p>
          <a:p>
            <a:pPr marL="685800" indent="-685800">
              <a:buClr>
                <a:srgbClr val="FF0000"/>
              </a:buClr>
              <a:buFont typeface="Arial" panose="020B0604020202020204" pitchFamily="34" charset="0"/>
              <a:buChar char="•"/>
            </a:pPr>
            <a:r>
              <a:rPr lang="en-IE" sz="4800" dirty="0"/>
              <a:t>surf the internet</a:t>
            </a:r>
          </a:p>
          <a:p>
            <a:pPr marL="685800" indent="-685800">
              <a:buClr>
                <a:srgbClr val="FF0000"/>
              </a:buClr>
              <a:buFont typeface="Arial" panose="020B0604020202020204" pitchFamily="34" charset="0"/>
              <a:buChar char="•"/>
            </a:pPr>
            <a:r>
              <a:rPr lang="en-IE" sz="4800" dirty="0"/>
              <a:t>do web banking </a:t>
            </a:r>
          </a:p>
          <a:p>
            <a:pPr marL="685800" indent="-685800">
              <a:buClr>
                <a:srgbClr val="FF0000"/>
              </a:buClr>
              <a:buFont typeface="Arial" panose="020B0604020202020204" pitchFamily="34" charset="0"/>
              <a:buChar char="•"/>
            </a:pPr>
            <a:r>
              <a:rPr lang="en-IE" sz="4800" dirty="0"/>
              <a:t>play games, </a:t>
            </a:r>
          </a:p>
          <a:p>
            <a:pPr marL="685800" indent="-685800">
              <a:buClr>
                <a:srgbClr val="FF0000"/>
              </a:buClr>
              <a:buFont typeface="Arial" panose="020B0604020202020204" pitchFamily="34" charset="0"/>
              <a:buChar char="•"/>
            </a:pPr>
            <a:r>
              <a:rPr lang="en-IE" sz="4800" dirty="0"/>
              <a:t>listen to my favourite music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3878" y="2519988"/>
            <a:ext cx="3454814" cy="2305964"/>
          </a:xfrm>
          <a:prstGeom prst="ellipse">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694" y="262497"/>
            <a:ext cx="2918011" cy="22861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1087" y="5478025"/>
            <a:ext cx="3268314" cy="140986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21690">
            <a:off x="9135296" y="3860725"/>
            <a:ext cx="2648011" cy="1489506"/>
          </a:xfrm>
          <a:prstGeom prst="rect">
            <a:avLst/>
          </a:prstGeom>
        </p:spPr>
      </p:pic>
    </p:spTree>
    <p:extLst>
      <p:ext uri="{BB962C8B-B14F-4D97-AF65-F5344CB8AC3E}">
        <p14:creationId xmlns:p14="http://schemas.microsoft.com/office/powerpoint/2010/main" val="2311917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par>
                          <p:cTn id="8" fill="hold">
                            <p:stCondLst>
                              <p:cond delay="1000"/>
                            </p:stCondLst>
                            <p:childTnLst>
                              <p:par>
                                <p:cTn id="9" presetID="17" presetClass="entr" presetSubtype="1" fill="hold" nodeType="after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2" dur="500" fill="hold"/>
                                        <p:tgtEl>
                                          <p:spTgt spid="2">
                                            <p:txEl>
                                              <p:pRg st="1" end="1"/>
                                            </p:txEl>
                                          </p:spTgt>
                                        </p:tgtEl>
                                        <p:attrNameLst>
                                          <p:attrName>ppt_y</p:attrName>
                                        </p:attrNameLst>
                                      </p:cBhvr>
                                      <p:tavLst>
                                        <p:tav tm="0">
                                          <p:val>
                                            <p:strVal val="#ppt_y-#ppt_h/2"/>
                                          </p:val>
                                        </p:tav>
                                        <p:tav tm="100000">
                                          <p:val>
                                            <p:strVal val="#ppt_y"/>
                                          </p:val>
                                        </p:tav>
                                      </p:tavLst>
                                    </p:anim>
                                    <p:anim calcmode="lin" valueType="num">
                                      <p:cBhvr>
                                        <p:cTn id="13" dur="500" fill="hold"/>
                                        <p:tgtEl>
                                          <p:spTgt spid="2">
                                            <p:txEl>
                                              <p:pRg st="1" end="1"/>
                                            </p:txEl>
                                          </p:spTgt>
                                        </p:tgtEl>
                                        <p:attrNameLst>
                                          <p:attrName>ppt_w</p:attrName>
                                        </p:attrNameLst>
                                      </p:cBhvr>
                                      <p:tavLst>
                                        <p:tav tm="0">
                                          <p:val>
                                            <p:strVal val="#ppt_w"/>
                                          </p:val>
                                        </p:tav>
                                        <p:tav tm="100000">
                                          <p:val>
                                            <p:strVal val="#ppt_w"/>
                                          </p:val>
                                        </p:tav>
                                      </p:tavLst>
                                    </p:anim>
                                    <p:anim calcmode="lin" valueType="num">
                                      <p:cBhvr>
                                        <p:cTn id="14" dur="500" fill="hold"/>
                                        <p:tgtEl>
                                          <p:spTgt spid="2">
                                            <p:txEl>
                                              <p:pRg st="1" end="1"/>
                                            </p:txEl>
                                          </p:spTgt>
                                        </p:tgtEl>
                                        <p:attrNameLst>
                                          <p:attrName>ppt_h</p:attrName>
                                        </p:attrNameLst>
                                      </p:cBhvr>
                                      <p:tavLst>
                                        <p:tav tm="0">
                                          <p:val>
                                            <p:fltVal val="0"/>
                                          </p:val>
                                        </p:tav>
                                        <p:tav tm="100000">
                                          <p:val>
                                            <p:strVal val="#ppt_h"/>
                                          </p:val>
                                        </p:tav>
                                      </p:tavLst>
                                    </p:anim>
                                  </p:childTnLst>
                                </p:cTn>
                              </p:par>
                            </p:childTnLst>
                          </p:cTn>
                        </p:par>
                        <p:par>
                          <p:cTn id="15" fill="hold">
                            <p:stCondLst>
                              <p:cond delay="2000"/>
                            </p:stCondLst>
                            <p:childTnLst>
                              <p:par>
                                <p:cTn id="16" presetID="8" presetClass="entr" presetSubtype="32"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out)">
                                      <p:cBhvr>
                                        <p:cTn id="18" dur="2000"/>
                                        <p:tgtEl>
                                          <p:spTgt spid="6"/>
                                        </p:tgtEl>
                                      </p:cBhvr>
                                    </p:animEffect>
                                  </p:childTnLst>
                                </p:cTn>
                              </p:par>
                            </p:childTnLst>
                          </p:cTn>
                        </p:par>
                        <p:par>
                          <p:cTn id="19" fill="hold">
                            <p:stCondLst>
                              <p:cond delay="4000"/>
                            </p:stCondLst>
                            <p:childTnLst>
                              <p:par>
                                <p:cTn id="20" presetID="17" presetClass="entr" presetSubtype="1" fill="hold" nodeType="afterEffect">
                                  <p:stCondLst>
                                    <p:cond delay="1000"/>
                                  </p:stCondLst>
                                  <p:childTnLst>
                                    <p:set>
                                      <p:cBhvr>
                                        <p:cTn id="21" dur="1" fill="hold">
                                          <p:stCondLst>
                                            <p:cond delay="0"/>
                                          </p:stCondLst>
                                        </p:cTn>
                                        <p:tgtEl>
                                          <p:spTgt spid="2">
                                            <p:txEl>
                                              <p:pRg st="2" end="2"/>
                                            </p:txEl>
                                          </p:spTgt>
                                        </p:tgtEl>
                                        <p:attrNameLst>
                                          <p:attrName>style.visibility</p:attrName>
                                        </p:attrNameLst>
                                      </p:cBhvr>
                                      <p:to>
                                        <p:strVal val="visible"/>
                                      </p:to>
                                    </p:set>
                                    <p:anim calcmode="lin" valueType="num">
                                      <p:cBhvr>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2" end="2"/>
                                            </p:txEl>
                                          </p:spTgt>
                                        </p:tgtEl>
                                        <p:attrNameLst>
                                          <p:attrName>ppt_y</p:attrName>
                                        </p:attrNameLst>
                                      </p:cBhvr>
                                      <p:tavLst>
                                        <p:tav tm="0">
                                          <p:val>
                                            <p:strVal val="#ppt_y-#ppt_h/2"/>
                                          </p:val>
                                        </p:tav>
                                        <p:tav tm="100000">
                                          <p:val>
                                            <p:strVal val="#ppt_y"/>
                                          </p:val>
                                        </p:tav>
                                      </p:tavLst>
                                    </p:anim>
                                    <p:anim calcmode="lin" valueType="num">
                                      <p:cBhvr>
                                        <p:cTn id="24" dur="500" fill="hold"/>
                                        <p:tgtEl>
                                          <p:spTgt spid="2">
                                            <p:txEl>
                                              <p:pRg st="2" end="2"/>
                                            </p:txEl>
                                          </p:spTgt>
                                        </p:tgtEl>
                                        <p:attrNameLst>
                                          <p:attrName>ppt_w</p:attrName>
                                        </p:attrNameLst>
                                      </p:cBhvr>
                                      <p:tavLst>
                                        <p:tav tm="0">
                                          <p:val>
                                            <p:strVal val="#ppt_w"/>
                                          </p:val>
                                        </p:tav>
                                        <p:tav tm="100000">
                                          <p:val>
                                            <p:strVal val="#ppt_w"/>
                                          </p:val>
                                        </p:tav>
                                      </p:tavLst>
                                    </p:anim>
                                    <p:anim calcmode="lin" valueType="num">
                                      <p:cBhvr>
                                        <p:cTn id="25" dur="500" fill="hold"/>
                                        <p:tgtEl>
                                          <p:spTgt spid="2">
                                            <p:txEl>
                                              <p:pRg st="2" end="2"/>
                                            </p:txEl>
                                          </p:spTgt>
                                        </p:tgtEl>
                                        <p:attrNameLst>
                                          <p:attrName>ppt_h</p:attrName>
                                        </p:attrNameLst>
                                      </p:cBhvr>
                                      <p:tavLst>
                                        <p:tav tm="0">
                                          <p:val>
                                            <p:fltVal val="0"/>
                                          </p:val>
                                        </p:tav>
                                        <p:tav tm="100000">
                                          <p:val>
                                            <p:strVal val="#ppt_h"/>
                                          </p:val>
                                        </p:tav>
                                      </p:tavLst>
                                    </p:anim>
                                  </p:childTnLst>
                                </p:cTn>
                              </p:par>
                            </p:childTnLst>
                          </p:cTn>
                        </p:par>
                        <p:par>
                          <p:cTn id="26" fill="hold">
                            <p:stCondLst>
                              <p:cond delay="5500"/>
                            </p:stCondLst>
                            <p:childTnLst>
                              <p:par>
                                <p:cTn id="27" presetID="17" presetClass="entr" presetSubtype="1" fill="hold" nodeType="afterEffect">
                                  <p:stCondLst>
                                    <p:cond delay="100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ppt_h/2"/>
                                          </p:val>
                                        </p:tav>
                                        <p:tav tm="100000">
                                          <p:val>
                                            <p:strVal val="#ppt_y"/>
                                          </p:val>
                                        </p:tav>
                                      </p:tavLst>
                                    </p:anim>
                                    <p:anim calcmode="lin" valueType="num">
                                      <p:cBhvr>
                                        <p:cTn id="31" dur="1000" fill="hold"/>
                                        <p:tgtEl>
                                          <p:spTgt spid="2">
                                            <p:txEl>
                                              <p:pRg st="3" end="3"/>
                                            </p:txEl>
                                          </p:spTgt>
                                        </p:tgtEl>
                                        <p:attrNameLst>
                                          <p:attrName>ppt_w</p:attrName>
                                        </p:attrNameLst>
                                      </p:cBhvr>
                                      <p:tavLst>
                                        <p:tav tm="0">
                                          <p:val>
                                            <p:strVal val="#ppt_w"/>
                                          </p:val>
                                        </p:tav>
                                        <p:tav tm="100000">
                                          <p:val>
                                            <p:strVal val="#ppt_w"/>
                                          </p:val>
                                        </p:tav>
                                      </p:tavLst>
                                    </p:anim>
                                    <p:anim calcmode="lin" valueType="num">
                                      <p:cBhvr>
                                        <p:cTn id="32" dur="1000" fill="hold"/>
                                        <p:tgtEl>
                                          <p:spTgt spid="2">
                                            <p:txEl>
                                              <p:pRg st="3" end="3"/>
                                            </p:txEl>
                                          </p:spTgt>
                                        </p:tgtEl>
                                        <p:attrNameLst>
                                          <p:attrName>ppt_h</p:attrName>
                                        </p:attrNameLst>
                                      </p:cBhvr>
                                      <p:tavLst>
                                        <p:tav tm="0">
                                          <p:val>
                                            <p:fltVal val="0"/>
                                          </p:val>
                                        </p:tav>
                                        <p:tav tm="100000">
                                          <p:val>
                                            <p:strVal val="#ppt_h"/>
                                          </p:val>
                                        </p:tav>
                                      </p:tavLst>
                                    </p:anim>
                                  </p:childTnLst>
                                </p:cTn>
                              </p:par>
                              <p:par>
                                <p:cTn id="33" presetID="2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edge">
                                      <p:cBhvr>
                                        <p:cTn id="35" dur="2000"/>
                                        <p:tgtEl>
                                          <p:spTgt spid="4"/>
                                        </p:tgtEl>
                                      </p:cBhvr>
                                    </p:animEffect>
                                  </p:childTnLst>
                                </p:cTn>
                              </p:par>
                            </p:childTnLst>
                          </p:cTn>
                        </p:par>
                        <p:par>
                          <p:cTn id="36" fill="hold">
                            <p:stCondLst>
                              <p:cond delay="7500"/>
                            </p:stCondLst>
                            <p:childTnLst>
                              <p:par>
                                <p:cTn id="37" presetID="17" presetClass="entr" presetSubtype="1" fill="hold" nodeType="afterEffect">
                                  <p:stCondLst>
                                    <p:cond delay="100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p:cTn id="3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4" end="4"/>
                                            </p:txEl>
                                          </p:spTgt>
                                        </p:tgtEl>
                                        <p:attrNameLst>
                                          <p:attrName>ppt_y</p:attrName>
                                        </p:attrNameLst>
                                      </p:cBhvr>
                                      <p:tavLst>
                                        <p:tav tm="0">
                                          <p:val>
                                            <p:strVal val="#ppt_y-#ppt_h/2"/>
                                          </p:val>
                                        </p:tav>
                                        <p:tav tm="100000">
                                          <p:val>
                                            <p:strVal val="#ppt_y"/>
                                          </p:val>
                                        </p:tav>
                                      </p:tavLst>
                                    </p:anim>
                                    <p:anim calcmode="lin" valueType="num">
                                      <p:cBhvr>
                                        <p:cTn id="41" dur="1000" fill="hold"/>
                                        <p:tgtEl>
                                          <p:spTgt spid="2">
                                            <p:txEl>
                                              <p:pRg st="4" end="4"/>
                                            </p:txEl>
                                          </p:spTgt>
                                        </p:tgtEl>
                                        <p:attrNameLst>
                                          <p:attrName>ppt_w</p:attrName>
                                        </p:attrNameLst>
                                      </p:cBhvr>
                                      <p:tavLst>
                                        <p:tav tm="0">
                                          <p:val>
                                            <p:strVal val="#ppt_w"/>
                                          </p:val>
                                        </p:tav>
                                        <p:tav tm="100000">
                                          <p:val>
                                            <p:strVal val="#ppt_w"/>
                                          </p:val>
                                        </p:tav>
                                      </p:tavLst>
                                    </p:anim>
                                    <p:anim calcmode="lin" valueType="num">
                                      <p:cBhvr>
                                        <p:cTn id="42" dur="1000" fill="hold"/>
                                        <p:tgtEl>
                                          <p:spTgt spid="2">
                                            <p:txEl>
                                              <p:pRg st="4" end="4"/>
                                            </p:txEl>
                                          </p:spTgt>
                                        </p:tgtEl>
                                        <p:attrNameLst>
                                          <p:attrName>ppt_h</p:attrName>
                                        </p:attrNameLst>
                                      </p:cBhvr>
                                      <p:tavLst>
                                        <p:tav tm="0">
                                          <p:val>
                                            <p:fltVal val="0"/>
                                          </p:val>
                                        </p:tav>
                                        <p:tav tm="100000">
                                          <p:val>
                                            <p:strVal val="#ppt_h"/>
                                          </p:val>
                                        </p:tav>
                                      </p:tavLst>
                                    </p:anim>
                                  </p:childTnLst>
                                </p:cTn>
                              </p:par>
                            </p:childTnLst>
                          </p:cTn>
                        </p:par>
                        <p:par>
                          <p:cTn id="43" fill="hold">
                            <p:stCondLst>
                              <p:cond delay="9500"/>
                            </p:stCondLst>
                            <p:childTnLst>
                              <p:par>
                                <p:cTn id="44" presetID="2" presetClass="entr" presetSubtype="2"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1+#ppt_w/2"/>
                                          </p:val>
                                        </p:tav>
                                        <p:tav tm="100000">
                                          <p:val>
                                            <p:strVal val="#ppt_x"/>
                                          </p:val>
                                        </p:tav>
                                      </p:tavLst>
                                    </p:anim>
                                    <p:anim calcmode="lin" valueType="num">
                                      <p:cBhvr additive="base">
                                        <p:cTn id="47" dur="500" fill="hold"/>
                                        <p:tgtEl>
                                          <p:spTgt spid="7"/>
                                        </p:tgtEl>
                                        <p:attrNameLst>
                                          <p:attrName>ppt_y</p:attrName>
                                        </p:attrNameLst>
                                      </p:cBhvr>
                                      <p:tavLst>
                                        <p:tav tm="0">
                                          <p:val>
                                            <p:strVal val="#ppt_y"/>
                                          </p:val>
                                        </p:tav>
                                        <p:tav tm="100000">
                                          <p:val>
                                            <p:strVal val="#ppt_y"/>
                                          </p:val>
                                        </p:tav>
                                      </p:tavLst>
                                    </p:anim>
                                  </p:childTnLst>
                                </p:cTn>
                              </p:par>
                            </p:childTnLst>
                          </p:cTn>
                        </p:par>
                        <p:par>
                          <p:cTn id="48" fill="hold">
                            <p:stCondLst>
                              <p:cond delay="10000"/>
                            </p:stCondLst>
                            <p:childTnLst>
                              <p:par>
                                <p:cTn id="49" presetID="17" presetClass="entr" presetSubtype="1" fill="hold" nodeType="afterEffect">
                                  <p:stCondLst>
                                    <p:cond delay="1250"/>
                                  </p:stCondLst>
                                  <p:childTnLst>
                                    <p:set>
                                      <p:cBhvr>
                                        <p:cTn id="50" dur="1" fill="hold">
                                          <p:stCondLst>
                                            <p:cond delay="0"/>
                                          </p:stCondLst>
                                        </p:cTn>
                                        <p:tgtEl>
                                          <p:spTgt spid="2">
                                            <p:txEl>
                                              <p:pRg st="5" end="5"/>
                                            </p:txEl>
                                          </p:spTgt>
                                        </p:tgtEl>
                                        <p:attrNameLst>
                                          <p:attrName>style.visibility</p:attrName>
                                        </p:attrNameLst>
                                      </p:cBhvr>
                                      <p:to>
                                        <p:strVal val="visible"/>
                                      </p:to>
                                    </p:set>
                                    <p:anim calcmode="lin" valueType="num">
                                      <p:cBhvr>
                                        <p:cTn id="5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5" end="5"/>
                                            </p:txEl>
                                          </p:spTgt>
                                        </p:tgtEl>
                                        <p:attrNameLst>
                                          <p:attrName>ppt_y</p:attrName>
                                        </p:attrNameLst>
                                      </p:cBhvr>
                                      <p:tavLst>
                                        <p:tav tm="0">
                                          <p:val>
                                            <p:strVal val="#ppt_y-#ppt_h/2"/>
                                          </p:val>
                                        </p:tav>
                                        <p:tav tm="100000">
                                          <p:val>
                                            <p:strVal val="#ppt_y"/>
                                          </p:val>
                                        </p:tav>
                                      </p:tavLst>
                                    </p:anim>
                                    <p:anim calcmode="lin" valueType="num">
                                      <p:cBhvr>
                                        <p:cTn id="53" dur="1000" fill="hold"/>
                                        <p:tgtEl>
                                          <p:spTgt spid="2">
                                            <p:txEl>
                                              <p:pRg st="5" end="5"/>
                                            </p:txEl>
                                          </p:spTgt>
                                        </p:tgtEl>
                                        <p:attrNameLst>
                                          <p:attrName>ppt_w</p:attrName>
                                        </p:attrNameLst>
                                      </p:cBhvr>
                                      <p:tavLst>
                                        <p:tav tm="0">
                                          <p:val>
                                            <p:strVal val="#ppt_w"/>
                                          </p:val>
                                        </p:tav>
                                        <p:tav tm="100000">
                                          <p:val>
                                            <p:strVal val="#ppt_w"/>
                                          </p:val>
                                        </p:tav>
                                      </p:tavLst>
                                    </p:anim>
                                    <p:anim calcmode="lin" valueType="num">
                                      <p:cBhvr>
                                        <p:cTn id="54" dur="1000" fill="hold"/>
                                        <p:tgtEl>
                                          <p:spTgt spid="2">
                                            <p:txEl>
                                              <p:pRg st="5" end="5"/>
                                            </p:txEl>
                                          </p:spTgt>
                                        </p:tgtEl>
                                        <p:attrNameLst>
                                          <p:attrName>ppt_h</p:attrName>
                                        </p:attrNameLst>
                                      </p:cBhvr>
                                      <p:tavLst>
                                        <p:tav tm="0">
                                          <p:val>
                                            <p:fltVal val="0"/>
                                          </p:val>
                                        </p:tav>
                                        <p:tav tm="100000">
                                          <p:val>
                                            <p:strVal val="#ppt_h"/>
                                          </p:val>
                                        </p:tav>
                                      </p:tavLst>
                                    </p:anim>
                                  </p:childTnLst>
                                </p:cTn>
                              </p:par>
                            </p:childTnLst>
                          </p:cTn>
                        </p:par>
                        <p:par>
                          <p:cTn id="55" fill="hold">
                            <p:stCondLst>
                              <p:cond delay="12250"/>
                            </p:stCondLst>
                            <p:childTnLst>
                              <p:par>
                                <p:cTn id="56" presetID="22" presetClass="entr" presetSubtype="4"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down)">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71473">
            <a:off x="8312189" y="2884335"/>
            <a:ext cx="3441469" cy="3441469"/>
          </a:xfrm>
          <a:prstGeom prst="rect">
            <a:avLst/>
          </a:prstGeom>
          <a:noFill/>
          <a:ln>
            <a:noFill/>
          </a:ln>
        </p:spPr>
      </p:pic>
      <p:sp>
        <p:nvSpPr>
          <p:cNvPr id="2" name="TextBox 1"/>
          <p:cNvSpPr txBox="1"/>
          <p:nvPr/>
        </p:nvSpPr>
        <p:spPr>
          <a:xfrm>
            <a:off x="363069" y="573757"/>
            <a:ext cx="10500549" cy="3785652"/>
          </a:xfrm>
          <a:prstGeom prst="rect">
            <a:avLst/>
          </a:prstGeom>
          <a:noFill/>
        </p:spPr>
        <p:txBody>
          <a:bodyPr wrap="square" rtlCol="0">
            <a:spAutoFit/>
          </a:bodyPr>
          <a:lstStyle/>
          <a:p>
            <a:pPr marL="685800" indent="-685800">
              <a:buClr>
                <a:srgbClr val="FF0000"/>
              </a:buClr>
              <a:buFont typeface="Arial" panose="020B0604020202020204" pitchFamily="34" charset="0"/>
              <a:buChar char="•"/>
            </a:pPr>
            <a:r>
              <a:rPr lang="en-IE" sz="4800" dirty="0"/>
              <a:t>use a GPS (Global Positioning System) </a:t>
            </a:r>
          </a:p>
          <a:p>
            <a:pPr marL="685800" indent="-685800">
              <a:buClr>
                <a:srgbClr val="FF0000"/>
              </a:buClr>
              <a:buFont typeface="Arial" panose="020B0604020202020204" pitchFamily="34" charset="0"/>
              <a:buChar char="•"/>
            </a:pPr>
            <a:r>
              <a:rPr lang="en-IE" sz="4800" dirty="0"/>
              <a:t>locate addresses across the world</a:t>
            </a:r>
          </a:p>
          <a:p>
            <a:pPr marL="685800" indent="-685800">
              <a:buClr>
                <a:srgbClr val="FF0000"/>
              </a:buClr>
              <a:buFont typeface="Arial" panose="020B0604020202020204" pitchFamily="34" charset="0"/>
              <a:buChar char="•"/>
            </a:pPr>
            <a:r>
              <a:rPr lang="en-IE" sz="4800" dirty="0"/>
              <a:t>watch all kinds of videos </a:t>
            </a:r>
          </a:p>
          <a:p>
            <a:pPr marL="685800" indent="-685800">
              <a:buClr>
                <a:srgbClr val="FF0000"/>
              </a:buClr>
              <a:buFont typeface="Arial" panose="020B0604020202020204" pitchFamily="34" charset="0"/>
              <a:buChar char="•"/>
            </a:pPr>
            <a:r>
              <a:rPr lang="en-IE" sz="4800" dirty="0"/>
              <a:t>check for current news items</a:t>
            </a:r>
          </a:p>
          <a:p>
            <a:pPr marL="685800" indent="-685800">
              <a:buClr>
                <a:srgbClr val="FF0000"/>
              </a:buClr>
              <a:buFont typeface="Arial" panose="020B0604020202020204" pitchFamily="34" charset="0"/>
              <a:buChar char="•"/>
            </a:pPr>
            <a:r>
              <a:rPr lang="en-IE" sz="4800" dirty="0"/>
              <a:t>Etc…etc…. </a:t>
            </a:r>
            <a:endParaRPr lang="en-US" sz="4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2358">
            <a:off x="3397021" y="4195669"/>
            <a:ext cx="3850341" cy="2165817"/>
          </a:xfrm>
          <a:prstGeom prst="rect">
            <a:avLst/>
          </a:prstGeom>
        </p:spPr>
      </p:pic>
    </p:spTree>
    <p:extLst>
      <p:ext uri="{BB962C8B-B14F-4D97-AF65-F5344CB8AC3E}">
        <p14:creationId xmlns:p14="http://schemas.microsoft.com/office/powerpoint/2010/main" val="2850115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10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par>
                          <p:cTn id="16" fill="hold">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left)">
                                      <p:cBhvr>
                                        <p:cTn id="19" dur="500"/>
                                        <p:tgtEl>
                                          <p:spTgt spid="2">
                                            <p:txEl>
                                              <p:pRg st="3" end="3"/>
                                            </p:txEl>
                                          </p:spTgt>
                                        </p:tgtEl>
                                      </p:cBhvr>
                                    </p:animEffect>
                                  </p:childTnLst>
                                </p:cTn>
                              </p:par>
                            </p:childTnLst>
                          </p:cTn>
                        </p:par>
                        <p:par>
                          <p:cTn id="20" fill="hold">
                            <p:stCondLst>
                              <p:cond delay="5000"/>
                            </p:stCondLst>
                            <p:childTnLst>
                              <p:par>
                                <p:cTn id="21" presetID="22" presetClass="entr" presetSubtype="8" fill="hold" nodeType="afterEffect">
                                  <p:stCondLst>
                                    <p:cond delay="50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left)">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79929"/>
            <a:ext cx="10058400" cy="5657850"/>
          </a:xfrm>
          <a:prstGeom prst="rect">
            <a:avLst/>
          </a:prstGeom>
        </p:spPr>
      </p:pic>
      <p:sp>
        <p:nvSpPr>
          <p:cNvPr id="2" name="TextBox 1"/>
          <p:cNvSpPr txBox="1"/>
          <p:nvPr/>
        </p:nvSpPr>
        <p:spPr>
          <a:xfrm>
            <a:off x="712093" y="643451"/>
            <a:ext cx="6166379" cy="5078313"/>
          </a:xfrm>
          <a:prstGeom prst="rect">
            <a:avLst/>
          </a:prstGeom>
          <a:noFill/>
        </p:spPr>
        <p:txBody>
          <a:bodyPr wrap="square" rtlCol="0">
            <a:spAutoFit/>
          </a:bodyPr>
          <a:lstStyle/>
          <a:p>
            <a:pPr>
              <a:lnSpc>
                <a:spcPct val="150000"/>
              </a:lnSpc>
            </a:pPr>
            <a:r>
              <a:rPr lang="en-IE" sz="7200" b="1" dirty="0">
                <a:effectLst>
                  <a:outerShdw blurRad="38100" dist="38100" dir="2700000" algn="tl">
                    <a:srgbClr val="000000">
                      <a:alpha val="43137"/>
                    </a:srgbClr>
                  </a:outerShdw>
                </a:effectLst>
                <a:latin typeface="Trebuchet MS" panose="020B0603020202020204" pitchFamily="34" charset="0"/>
              </a:rPr>
              <a:t>Artificial Intelligence and Medicine</a:t>
            </a:r>
            <a:endParaRPr lang="en-US" sz="7200" b="1"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1291995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435" y="24154"/>
            <a:ext cx="11182656" cy="6833845"/>
          </a:xfrm>
          <a:prstGeom prst="rect">
            <a:avLst/>
          </a:prstGeom>
        </p:spPr>
      </p:pic>
      <p:sp>
        <p:nvSpPr>
          <p:cNvPr id="2" name="TextBox 1"/>
          <p:cNvSpPr txBox="1"/>
          <p:nvPr/>
        </p:nvSpPr>
        <p:spPr>
          <a:xfrm>
            <a:off x="1465729" y="2802419"/>
            <a:ext cx="9520518" cy="3139321"/>
          </a:xfrm>
          <a:prstGeom prst="rect">
            <a:avLst/>
          </a:prstGeom>
          <a:noFill/>
        </p:spPr>
        <p:txBody>
          <a:bodyPr wrap="square" rtlCol="0">
            <a:spAutoFit/>
          </a:bodyPr>
          <a:lstStyle/>
          <a:p>
            <a:pPr algn="ctr"/>
            <a:r>
              <a:rPr lang="en-IE" sz="6600" b="1" dirty="0">
                <a:effectLst>
                  <a:outerShdw blurRad="38100" dist="38100" dir="2700000" algn="tl">
                    <a:srgbClr val="000000">
                      <a:alpha val="43137"/>
                    </a:srgbClr>
                  </a:outerShdw>
                </a:effectLst>
                <a:latin typeface="Trebuchet MS" panose="020B0603020202020204" pitchFamily="34" charset="0"/>
              </a:rPr>
              <a:t>Artificial Intelligence Technologies </a:t>
            </a:r>
          </a:p>
          <a:p>
            <a:pPr algn="ctr"/>
            <a:r>
              <a:rPr lang="en-IE" sz="6600" b="1" dirty="0">
                <a:effectLst>
                  <a:outerShdw blurRad="38100" dist="38100" dir="2700000" algn="tl">
                    <a:srgbClr val="000000">
                      <a:alpha val="43137"/>
                    </a:srgbClr>
                  </a:outerShdw>
                </a:effectLst>
                <a:latin typeface="Trebuchet MS" panose="020B0603020202020204" pitchFamily="34" charset="0"/>
              </a:rPr>
              <a:t>in the  Last Forty Years</a:t>
            </a:r>
            <a:endParaRPr lang="en-US" sz="6600"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3490505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518" y="3794078"/>
            <a:ext cx="5257438" cy="30568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8174" y="0"/>
            <a:ext cx="6283826" cy="3780430"/>
          </a:xfrm>
          <a:prstGeom prst="rect">
            <a:avLst/>
          </a:prstGeom>
        </p:spPr>
      </p:pic>
      <p:sp>
        <p:nvSpPr>
          <p:cNvPr id="2" name="TextBox 1"/>
          <p:cNvSpPr txBox="1"/>
          <p:nvPr/>
        </p:nvSpPr>
        <p:spPr>
          <a:xfrm>
            <a:off x="602946" y="417806"/>
            <a:ext cx="5821572" cy="6001643"/>
          </a:xfrm>
          <a:prstGeom prst="rect">
            <a:avLst/>
          </a:prstGeom>
          <a:noFill/>
        </p:spPr>
        <p:txBody>
          <a:bodyPr wrap="square" rtlCol="0">
            <a:spAutoFit/>
          </a:bodyPr>
          <a:lstStyle/>
          <a:p>
            <a:r>
              <a:rPr lang="en-IE" sz="4800" dirty="0">
                <a:effectLst>
                  <a:outerShdw blurRad="38100" dist="38100" dir="2700000" algn="tl">
                    <a:srgbClr val="000000">
                      <a:alpha val="43137"/>
                    </a:srgbClr>
                  </a:outerShdw>
                </a:effectLst>
              </a:rPr>
              <a:t>In 2020, researchers are using artificial intelligence (AI) to understand the coronavirus more thoroughly</a:t>
            </a:r>
            <a:r>
              <a:rPr lang="en-IE" sz="4800" dirty="0">
                <a:solidFill>
                  <a:schemeClr val="bg1"/>
                </a:solidFill>
                <a:effectLst>
                  <a:glow rad="101600">
                    <a:schemeClr val="tx1">
                      <a:alpha val="60000"/>
                    </a:schemeClr>
                  </a:glow>
                  <a:outerShdw blurRad="38100" dist="38100" dir="2700000" algn="tl">
                    <a:srgbClr val="000000">
                      <a:alpha val="43137"/>
                    </a:srgbClr>
                  </a:outerShdw>
                </a:effectLst>
              </a:rPr>
              <a:t> </a:t>
            </a:r>
            <a:r>
              <a:rPr lang="en-IE" sz="4800" dirty="0">
                <a:effectLst>
                  <a:outerShdw blurRad="38100" dist="38100" dir="2700000" algn="tl">
                    <a:srgbClr val="000000">
                      <a:alpha val="43137"/>
                    </a:srgbClr>
                  </a:outerShdw>
                </a:effectLst>
              </a:rPr>
              <a:t>and to find drugs that can fight it or create a vaccine. </a:t>
            </a: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7164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03412"/>
            <a:ext cx="6275573" cy="6001643"/>
          </a:xfrm>
          <a:prstGeom prst="rect">
            <a:avLst/>
          </a:prstGeom>
          <a:noFill/>
        </p:spPr>
        <p:txBody>
          <a:bodyPr wrap="square" rtlCol="0">
            <a:spAutoFit/>
          </a:bodyPr>
          <a:lstStyle/>
          <a:p>
            <a:pPr rtl="1"/>
            <a:r>
              <a:rPr lang="en-IE" sz="4800" b="1" dirty="0">
                <a:solidFill>
                  <a:srgbClr val="FFC000"/>
                </a:solidFill>
              </a:rPr>
              <a:t>February 2020: </a:t>
            </a:r>
            <a:r>
              <a:rPr lang="en-IE" sz="4800" dirty="0"/>
              <a:t>researchers at the London start-up, Benevolent AI, use machine-learning algorithms to identify a drug that could fight Covid-19.</a:t>
            </a:r>
            <a:r>
              <a:rPr lang="en-US" sz="4800" dirty="0"/>
              <a:t> </a:t>
            </a: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771" y="2967359"/>
            <a:ext cx="5194767" cy="389064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6040"/>
          <a:stretch/>
        </p:blipFill>
        <p:spPr>
          <a:xfrm>
            <a:off x="7228575" y="0"/>
            <a:ext cx="4484398" cy="2994804"/>
          </a:xfrm>
          <a:prstGeom prst="rect">
            <a:avLst/>
          </a:prstGeom>
        </p:spPr>
      </p:pic>
    </p:spTree>
    <p:extLst>
      <p:ext uri="{BB962C8B-B14F-4D97-AF65-F5344CB8AC3E}">
        <p14:creationId xmlns:p14="http://schemas.microsoft.com/office/powerpoint/2010/main" val="3262908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5459" y="336176"/>
            <a:ext cx="10865223" cy="3046988"/>
          </a:xfrm>
          <a:prstGeom prst="rect">
            <a:avLst/>
          </a:prstGeom>
          <a:noFill/>
        </p:spPr>
        <p:txBody>
          <a:bodyPr wrap="square" rtlCol="0">
            <a:spAutoFit/>
          </a:bodyPr>
          <a:lstStyle/>
          <a:p>
            <a:r>
              <a:rPr lang="en-IE" sz="4800" b="1" dirty="0">
                <a:solidFill>
                  <a:srgbClr val="FFC000"/>
                </a:solidFill>
              </a:rPr>
              <a:t>Thailand: </a:t>
            </a:r>
            <a:r>
              <a:rPr lang="en-IE" sz="4800" dirty="0"/>
              <a:t>Hospitals deploy </a:t>
            </a:r>
            <a:r>
              <a:rPr lang="en-IE" sz="4800" b="1" i="1" dirty="0">
                <a:solidFill>
                  <a:srgbClr val="FF0000"/>
                </a:solidFill>
              </a:rPr>
              <a:t>'ninja robots' </a:t>
            </a:r>
            <a:r>
              <a:rPr lang="en-GB" sz="4800" dirty="0"/>
              <a:t>to measure the fever level of corona virus patients to protect the health of medical workers on the frontlines.  </a:t>
            </a:r>
            <a:endParaRPr lang="en-US" sz="4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641" y="3495452"/>
            <a:ext cx="6100482" cy="319258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281" y="3665414"/>
            <a:ext cx="5369719" cy="2852663"/>
          </a:xfrm>
          <a:prstGeom prst="rect">
            <a:avLst/>
          </a:prstGeom>
        </p:spPr>
      </p:pic>
    </p:spTree>
    <p:extLst>
      <p:ext uri="{BB962C8B-B14F-4D97-AF65-F5344CB8AC3E}">
        <p14:creationId xmlns:p14="http://schemas.microsoft.com/office/powerpoint/2010/main" val="4147022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5117" y="215153"/>
            <a:ext cx="10031505" cy="3046988"/>
          </a:xfrm>
          <a:prstGeom prst="rect">
            <a:avLst/>
          </a:prstGeom>
          <a:noFill/>
        </p:spPr>
        <p:txBody>
          <a:bodyPr wrap="square" rtlCol="0">
            <a:spAutoFit/>
          </a:bodyPr>
          <a:lstStyle/>
          <a:p>
            <a:pPr rtl="1"/>
            <a:r>
              <a:rPr lang="en-IE" sz="4800" dirty="0"/>
              <a:t>Apple and Google announced that they would use their sophisticated technology to trace people (who) may be infected with Covid-19.  </a:t>
            </a:r>
            <a:endParaRPr lang="en-US" sz="4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8788" y="3292577"/>
            <a:ext cx="5795682" cy="326007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045" y="3679091"/>
            <a:ext cx="4421414" cy="2487045"/>
          </a:xfrm>
          <a:prstGeom prst="rect">
            <a:avLst/>
          </a:prstGeom>
        </p:spPr>
      </p:pic>
    </p:spTree>
    <p:extLst>
      <p:ext uri="{BB962C8B-B14F-4D97-AF65-F5344CB8AC3E}">
        <p14:creationId xmlns:p14="http://schemas.microsoft.com/office/powerpoint/2010/main" val="165337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4364" y="528920"/>
            <a:ext cx="11237260" cy="923330"/>
          </a:xfrm>
          <a:prstGeom prst="rect">
            <a:avLst/>
          </a:prstGeom>
          <a:noFill/>
        </p:spPr>
        <p:txBody>
          <a:bodyPr wrap="square" rtlCol="0">
            <a:spAutoFit/>
          </a:bodyPr>
          <a:lstStyle/>
          <a:p>
            <a:r>
              <a:rPr lang="en-IE" sz="5400" dirty="0"/>
              <a:t>very admirable during a pandemic crisis</a:t>
            </a:r>
            <a:endParaRPr lang="en-US" sz="5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23" y="1712260"/>
            <a:ext cx="5715000" cy="3810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8423" y="2689412"/>
            <a:ext cx="6024282" cy="4016188"/>
          </a:xfrm>
          <a:prstGeom prst="rect">
            <a:avLst/>
          </a:prstGeom>
        </p:spPr>
      </p:pic>
    </p:spTree>
    <p:extLst>
      <p:ext uri="{BB962C8B-B14F-4D97-AF65-F5344CB8AC3E}">
        <p14:creationId xmlns:p14="http://schemas.microsoft.com/office/powerpoint/2010/main" val="851539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846" y="430307"/>
            <a:ext cx="4343401" cy="6001643"/>
          </a:xfrm>
          <a:prstGeom prst="rect">
            <a:avLst/>
          </a:prstGeom>
          <a:noFill/>
        </p:spPr>
        <p:txBody>
          <a:bodyPr wrap="square" rtlCol="0">
            <a:spAutoFit/>
          </a:bodyPr>
          <a:lstStyle/>
          <a:p>
            <a:pPr rtl="1"/>
            <a:r>
              <a:rPr lang="en-IE" sz="4800" b="1" dirty="0">
                <a:solidFill>
                  <a:srgbClr val="FF0000"/>
                </a:solidFill>
              </a:rPr>
              <a:t>But…</a:t>
            </a:r>
            <a:r>
              <a:rPr lang="en-IE" sz="4800" dirty="0"/>
              <a:t> in the future, when the pandemic has passed, the same tools could be used to trace migrants or refugees. </a:t>
            </a:r>
            <a:endParaRPr lang="en-US" sz="4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988" y="1145128"/>
            <a:ext cx="6439437" cy="4572000"/>
          </a:xfrm>
          <a:prstGeom prst="rect">
            <a:avLst/>
          </a:prstGeom>
        </p:spPr>
      </p:pic>
    </p:spTree>
    <p:extLst>
      <p:ext uri="{BB962C8B-B14F-4D97-AF65-F5344CB8AC3E}">
        <p14:creationId xmlns:p14="http://schemas.microsoft.com/office/powerpoint/2010/main" val="2206731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245" y="201707"/>
            <a:ext cx="10838332" cy="3046988"/>
          </a:xfrm>
          <a:prstGeom prst="rect">
            <a:avLst/>
          </a:prstGeom>
          <a:noFill/>
        </p:spPr>
        <p:txBody>
          <a:bodyPr wrap="square" rtlCol="0">
            <a:spAutoFit/>
          </a:bodyPr>
          <a:lstStyle/>
          <a:p>
            <a:pPr rtl="1"/>
            <a:r>
              <a:rPr lang="en-IE" sz="4800" b="1" dirty="0">
                <a:solidFill>
                  <a:srgbClr val="99FFCC"/>
                </a:solidFill>
              </a:rPr>
              <a:t>Respect for human rights must be at the heart of all these new technologies</a:t>
            </a:r>
            <a:r>
              <a:rPr lang="en-IE" sz="4800" dirty="0"/>
              <a:t>, such as the use of drones and facial recognition photography. </a:t>
            </a:r>
            <a:endParaRPr lang="en-US" sz="4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702"/>
          <a:stretch/>
        </p:blipFill>
        <p:spPr>
          <a:xfrm>
            <a:off x="4948518" y="2905991"/>
            <a:ext cx="6987988" cy="345692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678" y="3482788"/>
            <a:ext cx="4532333" cy="3021924"/>
          </a:xfrm>
          <a:prstGeom prst="rect">
            <a:avLst/>
          </a:prstGeom>
        </p:spPr>
      </p:pic>
    </p:spTree>
    <p:extLst>
      <p:ext uri="{BB962C8B-B14F-4D97-AF65-F5344CB8AC3E}">
        <p14:creationId xmlns:p14="http://schemas.microsoft.com/office/powerpoint/2010/main" val="2582522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1659" y="457199"/>
            <a:ext cx="11470341" cy="2308324"/>
          </a:xfrm>
          <a:prstGeom prst="rect">
            <a:avLst/>
          </a:prstGeom>
          <a:noFill/>
        </p:spPr>
        <p:txBody>
          <a:bodyPr wrap="square" rtlCol="0">
            <a:spAutoFit/>
          </a:bodyPr>
          <a:lstStyle/>
          <a:p>
            <a:r>
              <a:rPr lang="en-US" sz="4800" dirty="0" err="1"/>
              <a:t>WhatsApp</a:t>
            </a:r>
            <a:r>
              <a:rPr lang="en-US" sz="4800" dirty="0"/>
              <a:t> or similar platforms, are a great support for families which  had to keep physically apart during the pandemic. </a:t>
            </a:r>
            <a:endParaRPr lang="en-US" sz="4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79795">
            <a:off x="1142453" y="3168262"/>
            <a:ext cx="4616085" cy="307179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49992">
            <a:off x="7342004" y="3122239"/>
            <a:ext cx="3366336" cy="3366336"/>
          </a:xfrm>
          <a:prstGeom prst="rect">
            <a:avLst/>
          </a:prstGeom>
        </p:spPr>
      </p:pic>
    </p:spTree>
    <p:extLst>
      <p:ext uri="{BB962C8B-B14F-4D97-AF65-F5344CB8AC3E}">
        <p14:creationId xmlns:p14="http://schemas.microsoft.com/office/powerpoint/2010/main" val="2555439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9624" y="336176"/>
            <a:ext cx="4437529" cy="6001643"/>
          </a:xfrm>
          <a:prstGeom prst="rect">
            <a:avLst/>
          </a:prstGeom>
          <a:noFill/>
        </p:spPr>
        <p:txBody>
          <a:bodyPr wrap="square" rtlCol="0">
            <a:spAutoFit/>
          </a:bodyPr>
          <a:lstStyle/>
          <a:p>
            <a:r>
              <a:rPr lang="en-IE" sz="4800" b="1" dirty="0">
                <a:solidFill>
                  <a:srgbClr val="FF0000"/>
                </a:solidFill>
              </a:rPr>
              <a:t>Downside – </a:t>
            </a:r>
          </a:p>
          <a:p>
            <a:r>
              <a:rPr lang="en-IE" sz="4800" dirty="0"/>
              <a:t>the spread of misinformation regarding the origin of the virus and false claims regarding cures.</a:t>
            </a:r>
            <a:endParaRPr lang="en-US" sz="4800"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666" t="4615" r="4618" b="5217"/>
          <a:stretch/>
        </p:blipFill>
        <p:spPr>
          <a:xfrm>
            <a:off x="4887610" y="941294"/>
            <a:ext cx="7029967" cy="5002306"/>
          </a:xfrm>
          <a:prstGeom prst="rect">
            <a:avLst/>
          </a:prstGeom>
        </p:spPr>
      </p:pic>
    </p:spTree>
    <p:extLst>
      <p:ext uri="{BB962C8B-B14F-4D97-AF65-F5344CB8AC3E}">
        <p14:creationId xmlns:p14="http://schemas.microsoft.com/office/powerpoint/2010/main" val="2093145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2890" y="389964"/>
            <a:ext cx="9771797" cy="2585323"/>
          </a:xfrm>
          <a:prstGeom prst="rect">
            <a:avLst/>
          </a:prstGeom>
          <a:noFill/>
        </p:spPr>
        <p:txBody>
          <a:bodyPr wrap="square" rtlCol="0">
            <a:spAutoFit/>
          </a:bodyPr>
          <a:lstStyle/>
          <a:p>
            <a:r>
              <a:rPr lang="en-IE" sz="4800" dirty="0"/>
              <a:t>Need to understand better the </a:t>
            </a:r>
            <a:r>
              <a:rPr lang="en-IE" sz="5400" b="1" dirty="0">
                <a:solidFill>
                  <a:srgbClr val="FF0000"/>
                </a:solidFill>
              </a:rPr>
              <a:t>risks related to communication on end-to-end encryption services.</a:t>
            </a:r>
            <a:endParaRPr lang="en-US" sz="5400" b="1"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908" y="3144371"/>
            <a:ext cx="9048750" cy="3124200"/>
          </a:xfrm>
          <a:prstGeom prst="rect">
            <a:avLst/>
          </a:prstGeom>
        </p:spPr>
      </p:pic>
    </p:spTree>
    <p:extLst>
      <p:ext uri="{BB962C8B-B14F-4D97-AF65-F5344CB8AC3E}">
        <p14:creationId xmlns:p14="http://schemas.microsoft.com/office/powerpoint/2010/main" val="1793767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580" y="0"/>
            <a:ext cx="6789420" cy="6858000"/>
          </a:xfrm>
          <a:prstGeom prst="rect">
            <a:avLst/>
          </a:prstGeom>
        </p:spPr>
      </p:pic>
      <p:sp>
        <p:nvSpPr>
          <p:cNvPr id="2" name="TextBox 1"/>
          <p:cNvSpPr txBox="1"/>
          <p:nvPr/>
        </p:nvSpPr>
        <p:spPr>
          <a:xfrm>
            <a:off x="524435" y="1074509"/>
            <a:ext cx="6804212" cy="4708981"/>
          </a:xfrm>
          <a:prstGeom prst="rect">
            <a:avLst/>
          </a:prstGeom>
          <a:noFill/>
        </p:spPr>
        <p:txBody>
          <a:bodyPr wrap="square" rtlCol="0">
            <a:spAutoFit/>
          </a:bodyPr>
          <a:lstStyle/>
          <a:p>
            <a:r>
              <a:rPr lang="en-IE" sz="6000" b="1" i="1" dirty="0">
                <a:latin typeface="Trebuchet MS" panose="020B0603020202020204" pitchFamily="34" charset="0"/>
              </a:rPr>
              <a:t>Unbelievable strides in computer and communication technologies</a:t>
            </a:r>
            <a:endParaRPr lang="en-US" sz="6000" b="1" i="1" dirty="0">
              <a:latin typeface="Trebuchet MS" panose="020B0603020202020204" pitchFamily="34" charset="0"/>
            </a:endParaRPr>
          </a:p>
        </p:txBody>
      </p:sp>
    </p:spTree>
    <p:extLst>
      <p:ext uri="{BB962C8B-B14F-4D97-AF65-F5344CB8AC3E}">
        <p14:creationId xmlns:p14="http://schemas.microsoft.com/office/powerpoint/2010/main" val="2445721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611" y="268942"/>
            <a:ext cx="11474823" cy="3785652"/>
          </a:xfrm>
          <a:prstGeom prst="rect">
            <a:avLst/>
          </a:prstGeom>
          <a:noFill/>
        </p:spPr>
        <p:txBody>
          <a:bodyPr wrap="square" rtlCol="0">
            <a:spAutoFit/>
          </a:bodyPr>
          <a:lstStyle/>
          <a:p>
            <a:r>
              <a:rPr lang="en-IE" sz="4800" dirty="0"/>
              <a:t>The new technologies, and the corporations which control them, such as Facebook, Amazon, Microsoft and Google can have a </a:t>
            </a:r>
            <a:r>
              <a:rPr lang="en-IE" sz="4800" b="1" dirty="0">
                <a:solidFill>
                  <a:srgbClr val="FF0000"/>
                </a:solidFill>
              </a:rPr>
              <a:t>serious negative impact on our privacy and our freedom</a:t>
            </a:r>
            <a:r>
              <a:rPr lang="en-IE" sz="4800" dirty="0"/>
              <a:t>.</a:t>
            </a:r>
            <a:endParaRPr lang="en-US" sz="4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144" y="3360649"/>
            <a:ext cx="5395632" cy="3497351"/>
          </a:xfrm>
          <a:prstGeom prst="rect">
            <a:avLst/>
          </a:prstGeom>
        </p:spPr>
      </p:pic>
    </p:spTree>
    <p:extLst>
      <p:ext uri="{BB962C8B-B14F-4D97-AF65-F5344CB8AC3E}">
        <p14:creationId xmlns:p14="http://schemas.microsoft.com/office/powerpoint/2010/main" val="4155597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1576" r="21812"/>
          <a:stretch/>
        </p:blipFill>
        <p:spPr>
          <a:xfrm>
            <a:off x="6799729" y="1236009"/>
            <a:ext cx="5392271" cy="4762500"/>
          </a:xfrm>
          <a:prstGeom prst="rect">
            <a:avLst/>
          </a:prstGeom>
        </p:spPr>
      </p:pic>
      <p:sp>
        <p:nvSpPr>
          <p:cNvPr id="2" name="TextBox 1"/>
          <p:cNvSpPr txBox="1"/>
          <p:nvPr/>
        </p:nvSpPr>
        <p:spPr>
          <a:xfrm>
            <a:off x="443754" y="416859"/>
            <a:ext cx="7194176" cy="6001643"/>
          </a:xfrm>
          <a:prstGeom prst="rect">
            <a:avLst/>
          </a:prstGeom>
          <a:noFill/>
        </p:spPr>
        <p:txBody>
          <a:bodyPr wrap="square" rtlCol="0">
            <a:spAutoFit/>
          </a:bodyPr>
          <a:lstStyle/>
          <a:p>
            <a:pPr rtl="1"/>
            <a:r>
              <a:rPr lang="en-US" sz="4800" dirty="0"/>
              <a:t>Most of Facebook’s revenue comes from advertising and it is a very lucrative business. The same is true for the tech companies. </a:t>
            </a:r>
            <a:r>
              <a:rPr lang="en-US" sz="4800" b="1" i="1" dirty="0">
                <a:solidFill>
                  <a:srgbClr val="FFC000"/>
                </a:solidFill>
              </a:rPr>
              <a:t>Surveillance capitalism </a:t>
            </a:r>
            <a:r>
              <a:rPr lang="en-US" sz="4800" dirty="0"/>
              <a:t>has made these companies very rich in just twenty years. </a:t>
            </a:r>
          </a:p>
        </p:txBody>
      </p:sp>
    </p:spTree>
    <p:extLst>
      <p:ext uri="{BB962C8B-B14F-4D97-AF65-F5344CB8AC3E}">
        <p14:creationId xmlns:p14="http://schemas.microsoft.com/office/powerpoint/2010/main" val="3320895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476" y="3357282"/>
            <a:ext cx="4953000" cy="3352800"/>
          </a:xfrm>
          <a:prstGeom prst="rect">
            <a:avLst/>
          </a:prstGeom>
        </p:spPr>
      </p:pic>
      <p:sp>
        <p:nvSpPr>
          <p:cNvPr id="2" name="TextBox 1"/>
          <p:cNvSpPr txBox="1"/>
          <p:nvPr/>
        </p:nvSpPr>
        <p:spPr>
          <a:xfrm>
            <a:off x="484095" y="309282"/>
            <a:ext cx="11107270" cy="3785652"/>
          </a:xfrm>
          <a:prstGeom prst="rect">
            <a:avLst/>
          </a:prstGeom>
          <a:noFill/>
        </p:spPr>
        <p:txBody>
          <a:bodyPr wrap="square" rtlCol="0">
            <a:spAutoFit/>
          </a:bodyPr>
          <a:lstStyle/>
          <a:p>
            <a:r>
              <a:rPr lang="en-IE" sz="4800" dirty="0"/>
              <a:t>Email users who think that this service is both convenient and free, are unaware that the goal of such companies is to develop </a:t>
            </a:r>
            <a:r>
              <a:rPr lang="en-IE" sz="4800" b="1" i="1" dirty="0">
                <a:solidFill>
                  <a:srgbClr val="FFC000"/>
                </a:solidFill>
              </a:rPr>
              <a:t>predictive data </a:t>
            </a:r>
            <a:r>
              <a:rPr lang="en-IE" sz="4800" dirty="0"/>
              <a:t>which they sell to advertisers for large amounts of money.</a:t>
            </a:r>
            <a:endParaRPr lang="en-US" sz="4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048" y="4295494"/>
            <a:ext cx="4781550" cy="1476375"/>
          </a:xfrm>
          <a:prstGeom prst="rect">
            <a:avLst/>
          </a:prstGeom>
        </p:spPr>
      </p:pic>
    </p:spTree>
    <p:extLst>
      <p:ext uri="{BB962C8B-B14F-4D97-AF65-F5344CB8AC3E}">
        <p14:creationId xmlns:p14="http://schemas.microsoft.com/office/powerpoint/2010/main" val="1816067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248" y="551329"/>
            <a:ext cx="5499847" cy="5262979"/>
          </a:xfrm>
          <a:prstGeom prst="rect">
            <a:avLst/>
          </a:prstGeom>
          <a:noFill/>
        </p:spPr>
        <p:txBody>
          <a:bodyPr wrap="square" rtlCol="0">
            <a:spAutoFit/>
          </a:bodyPr>
          <a:lstStyle/>
          <a:p>
            <a:r>
              <a:rPr lang="en-US" sz="4800" dirty="0"/>
              <a:t>“</a:t>
            </a:r>
            <a:r>
              <a:rPr lang="en-IE" sz="4800" dirty="0"/>
              <a:t>emergence of </a:t>
            </a:r>
            <a:r>
              <a:rPr lang="en-IE" sz="4800" b="1" dirty="0">
                <a:solidFill>
                  <a:srgbClr val="FF0000"/>
                </a:solidFill>
              </a:rPr>
              <a:t>a whole new form of capitalism </a:t>
            </a:r>
            <a:r>
              <a:rPr lang="en-IE" sz="4800" dirty="0"/>
              <a:t>based on the expropriation of personal data we freely give to vast corporations.”</a:t>
            </a:r>
            <a:endParaRPr lang="en-US" sz="4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073" y="3414152"/>
            <a:ext cx="5495925" cy="30956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350" y="225913"/>
            <a:ext cx="4926037" cy="2956905"/>
          </a:xfrm>
          <a:prstGeom prst="rect">
            <a:avLst/>
          </a:prstGeom>
        </p:spPr>
      </p:pic>
    </p:spTree>
    <p:extLst>
      <p:ext uri="{BB962C8B-B14F-4D97-AF65-F5344CB8AC3E}">
        <p14:creationId xmlns:p14="http://schemas.microsoft.com/office/powerpoint/2010/main" val="614486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9619" y="1372286"/>
            <a:ext cx="9752381" cy="5485714"/>
          </a:xfrm>
          <a:prstGeom prst="rect">
            <a:avLst/>
          </a:prstGeom>
        </p:spPr>
      </p:pic>
      <p:sp>
        <p:nvSpPr>
          <p:cNvPr id="2" name="TextBox 1"/>
          <p:cNvSpPr txBox="1"/>
          <p:nvPr/>
        </p:nvSpPr>
        <p:spPr>
          <a:xfrm>
            <a:off x="470648" y="268941"/>
            <a:ext cx="5325034" cy="5262979"/>
          </a:xfrm>
          <a:prstGeom prst="rect">
            <a:avLst/>
          </a:prstGeom>
          <a:noFill/>
        </p:spPr>
        <p:txBody>
          <a:bodyPr wrap="square" rtlCol="0">
            <a:spAutoFit/>
          </a:bodyPr>
          <a:lstStyle/>
          <a:p>
            <a:pPr rtl="1"/>
            <a:r>
              <a:rPr lang="en-US" sz="4800" dirty="0"/>
              <a:t>They </a:t>
            </a:r>
            <a:r>
              <a:rPr lang="en-US" sz="4800" b="1" dirty="0">
                <a:solidFill>
                  <a:srgbClr val="99FF66"/>
                </a:solidFill>
              </a:rPr>
              <a:t>use our data and </a:t>
            </a:r>
            <a:r>
              <a:rPr lang="en-US" sz="4800" b="1" dirty="0" err="1">
                <a:solidFill>
                  <a:srgbClr val="99FF66"/>
                </a:solidFill>
              </a:rPr>
              <a:t>monetise</a:t>
            </a:r>
            <a:r>
              <a:rPr lang="en-US" sz="4800" b="1" dirty="0">
                <a:solidFill>
                  <a:srgbClr val="99FF66"/>
                </a:solidFill>
              </a:rPr>
              <a:t> it. </a:t>
            </a:r>
          </a:p>
          <a:p>
            <a:pPr rtl="1"/>
            <a:r>
              <a:rPr lang="en-US" sz="4800" dirty="0"/>
              <a:t>And, that is the way these companies would like the situation to remain.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5968">
            <a:off x="8497323" y="840019"/>
            <a:ext cx="3048000" cy="2033016"/>
          </a:xfrm>
          <a:prstGeom prst="rect">
            <a:avLst/>
          </a:prstGeom>
        </p:spPr>
      </p:pic>
    </p:spTree>
    <p:extLst>
      <p:ext uri="{BB962C8B-B14F-4D97-AF65-F5344CB8AC3E}">
        <p14:creationId xmlns:p14="http://schemas.microsoft.com/office/powerpoint/2010/main" val="2062402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3741" y="4044666"/>
            <a:ext cx="4220001" cy="2813334"/>
          </a:xfrm>
          <a:prstGeom prst="rect">
            <a:avLst/>
          </a:prstGeom>
        </p:spPr>
      </p:pic>
      <p:sp>
        <p:nvSpPr>
          <p:cNvPr id="2" name="TextBox 1"/>
          <p:cNvSpPr txBox="1"/>
          <p:nvPr/>
        </p:nvSpPr>
        <p:spPr>
          <a:xfrm>
            <a:off x="712695" y="283007"/>
            <a:ext cx="11308976" cy="4524315"/>
          </a:xfrm>
          <a:prstGeom prst="rect">
            <a:avLst/>
          </a:prstGeom>
          <a:noFill/>
        </p:spPr>
        <p:txBody>
          <a:bodyPr wrap="square" rtlCol="0">
            <a:spAutoFit/>
          </a:bodyPr>
          <a:lstStyle/>
          <a:p>
            <a:r>
              <a:rPr lang="en-US" sz="4800" dirty="0"/>
              <a:t>When a person uses Google to search the internet, it keeps their search history forever. This means that Google knows every search we have ever made over the years.  It also tracks every video we watch on You Tube and other platforms.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459" b="20656"/>
          <a:stretch/>
        </p:blipFill>
        <p:spPr>
          <a:xfrm>
            <a:off x="2320119" y="4879106"/>
            <a:ext cx="3733165" cy="1799532"/>
          </a:xfrm>
          <a:prstGeom prst="rect">
            <a:avLst/>
          </a:prstGeom>
        </p:spPr>
      </p:pic>
    </p:spTree>
    <p:extLst>
      <p:ext uri="{BB962C8B-B14F-4D97-AF65-F5344CB8AC3E}">
        <p14:creationId xmlns:p14="http://schemas.microsoft.com/office/powerpoint/2010/main" val="887238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088" y="353838"/>
            <a:ext cx="8241240" cy="6001643"/>
          </a:xfrm>
          <a:prstGeom prst="rect">
            <a:avLst/>
          </a:prstGeom>
          <a:noFill/>
        </p:spPr>
        <p:txBody>
          <a:bodyPr wrap="square" rtlCol="0">
            <a:spAutoFit/>
          </a:bodyPr>
          <a:lstStyle/>
          <a:p>
            <a:r>
              <a:rPr lang="en-US" sz="4800" dirty="0"/>
              <a:t>When we email, </a:t>
            </a:r>
            <a:r>
              <a:rPr lang="en-US" sz="4800" b="1" i="1" dirty="0">
                <a:solidFill>
                  <a:srgbClr val="FFC000"/>
                </a:solidFill>
              </a:rPr>
              <a:t>Google stores all our emails and contacts</a:t>
            </a:r>
            <a:r>
              <a:rPr lang="en-US" sz="4800" dirty="0"/>
              <a:t>. Using Google location services, it also </a:t>
            </a:r>
            <a:r>
              <a:rPr lang="en-US" sz="4800" b="1" i="1" dirty="0"/>
              <a:t>tracks every place we have been</a:t>
            </a:r>
            <a:r>
              <a:rPr lang="en-US" sz="4800" dirty="0"/>
              <a:t>.  The reason why Google wants to know so much about us is also to </a:t>
            </a:r>
            <a:r>
              <a:rPr lang="en-US" sz="4800" b="1" i="1" dirty="0"/>
              <a:t>promote their advertising revenue</a:t>
            </a:r>
            <a:r>
              <a:rPr lang="en-US" sz="4800" dirty="0"/>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37071">
            <a:off x="8816453" y="490316"/>
            <a:ext cx="2838735" cy="283873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5125">
            <a:off x="8274499" y="3665195"/>
            <a:ext cx="3601170" cy="2565155"/>
          </a:xfrm>
          <a:prstGeom prst="rect">
            <a:avLst/>
          </a:prstGeom>
        </p:spPr>
      </p:pic>
    </p:spTree>
    <p:extLst>
      <p:ext uri="{BB962C8B-B14F-4D97-AF65-F5344CB8AC3E}">
        <p14:creationId xmlns:p14="http://schemas.microsoft.com/office/powerpoint/2010/main" val="1416559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4688" y="2213628"/>
            <a:ext cx="5992882" cy="3370996"/>
          </a:xfrm>
          <a:prstGeom prst="rect">
            <a:avLst/>
          </a:prstGeom>
        </p:spPr>
      </p:pic>
      <p:sp>
        <p:nvSpPr>
          <p:cNvPr id="2" name="TextBox 1"/>
          <p:cNvSpPr txBox="1"/>
          <p:nvPr/>
        </p:nvSpPr>
        <p:spPr>
          <a:xfrm>
            <a:off x="643251" y="694430"/>
            <a:ext cx="5921322" cy="5262979"/>
          </a:xfrm>
          <a:prstGeom prst="rect">
            <a:avLst/>
          </a:prstGeom>
          <a:noFill/>
        </p:spPr>
        <p:txBody>
          <a:bodyPr wrap="square" rtlCol="0">
            <a:spAutoFit/>
          </a:bodyPr>
          <a:lstStyle/>
          <a:p>
            <a:pPr rtl="1"/>
            <a:r>
              <a:rPr lang="en-US" sz="4800" b="1" dirty="0">
                <a:solidFill>
                  <a:srgbClr val="99FF66"/>
                </a:solidFill>
              </a:rPr>
              <a:t>Google - </a:t>
            </a:r>
            <a:r>
              <a:rPr lang="en-US" sz="4800" b="1" dirty="0">
                <a:solidFill>
                  <a:srgbClr val="FF0000"/>
                </a:solidFill>
              </a:rPr>
              <a:t>a tracking company</a:t>
            </a:r>
            <a:r>
              <a:rPr lang="en-US" sz="4800" dirty="0"/>
              <a:t>.  It records every time we see advertisements and, more importantly, whether or not we click on them.</a:t>
            </a:r>
          </a:p>
        </p:txBody>
      </p:sp>
    </p:spTree>
    <p:extLst>
      <p:ext uri="{BB962C8B-B14F-4D97-AF65-F5344CB8AC3E}">
        <p14:creationId xmlns:p14="http://schemas.microsoft.com/office/powerpoint/2010/main" val="2694864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7142" y="0"/>
            <a:ext cx="5584858" cy="3659281"/>
          </a:xfrm>
          <a:prstGeom prst="rect">
            <a:avLst/>
          </a:prstGeom>
        </p:spPr>
      </p:pic>
      <p:sp>
        <p:nvSpPr>
          <p:cNvPr id="2" name="TextBox 1"/>
          <p:cNvSpPr txBox="1"/>
          <p:nvPr/>
        </p:nvSpPr>
        <p:spPr>
          <a:xfrm>
            <a:off x="524436" y="360497"/>
            <a:ext cx="7309378" cy="6001643"/>
          </a:xfrm>
          <a:prstGeom prst="rect">
            <a:avLst/>
          </a:prstGeom>
          <a:noFill/>
        </p:spPr>
        <p:txBody>
          <a:bodyPr wrap="square" rtlCol="0">
            <a:spAutoFit/>
          </a:bodyPr>
          <a:lstStyle/>
          <a:p>
            <a:r>
              <a:rPr lang="en-IE" sz="4800" b="1" dirty="0">
                <a:solidFill>
                  <a:srgbClr val="FFC000"/>
                </a:solidFill>
              </a:rPr>
              <a:t>May 2018: </a:t>
            </a:r>
          </a:p>
          <a:p>
            <a:r>
              <a:rPr lang="en-IE" sz="4800" b="1" i="1" dirty="0">
                <a:solidFill>
                  <a:srgbClr val="99FF66"/>
                </a:solidFill>
              </a:rPr>
              <a:t>EU</a:t>
            </a:r>
            <a:r>
              <a:rPr lang="en-IE" sz="4800" dirty="0">
                <a:solidFill>
                  <a:srgbClr val="99FF66"/>
                </a:solidFill>
              </a:rPr>
              <a:t> </a:t>
            </a:r>
            <a:r>
              <a:rPr lang="en-IE" sz="4800" b="1" i="1" dirty="0">
                <a:solidFill>
                  <a:srgbClr val="99FF66"/>
                </a:solidFill>
              </a:rPr>
              <a:t>General Data Protection Regulations </a:t>
            </a:r>
            <a:r>
              <a:rPr lang="en-IE" sz="4800" b="1" i="1" dirty="0"/>
              <a:t>(GDPR)</a:t>
            </a:r>
            <a:r>
              <a:rPr lang="en-IE" sz="4800" i="1" dirty="0"/>
              <a:t>,</a:t>
            </a:r>
            <a:r>
              <a:rPr lang="en-IE" sz="4800" b="1" i="1" dirty="0"/>
              <a:t> </a:t>
            </a:r>
            <a:r>
              <a:rPr lang="en-IE" sz="4800" dirty="0"/>
              <a:t>to </a:t>
            </a:r>
            <a:r>
              <a:rPr lang="en-US" sz="4800" dirty="0"/>
              <a:t>battle against the intrusive and unlawful activities of tech companies, one of the major justice issues of our time.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2554" y="3915396"/>
            <a:ext cx="4369186" cy="2446744"/>
          </a:xfrm>
          <a:prstGeom prst="rect">
            <a:avLst/>
          </a:prstGeom>
        </p:spPr>
      </p:pic>
    </p:spTree>
    <p:extLst>
      <p:ext uri="{BB962C8B-B14F-4D97-AF65-F5344CB8AC3E}">
        <p14:creationId xmlns:p14="http://schemas.microsoft.com/office/powerpoint/2010/main" val="3418095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694" y="772501"/>
            <a:ext cx="10559153" cy="5416868"/>
          </a:xfrm>
          <a:prstGeom prst="rect">
            <a:avLst/>
          </a:prstGeom>
          <a:noFill/>
        </p:spPr>
        <p:txBody>
          <a:bodyPr wrap="square" rtlCol="0">
            <a:spAutoFit/>
          </a:bodyPr>
          <a:lstStyle/>
          <a:p>
            <a:pPr>
              <a:spcAft>
                <a:spcPts val="1200"/>
              </a:spcAft>
            </a:pPr>
            <a:r>
              <a:rPr lang="en-IE" sz="4800" b="1" dirty="0">
                <a:solidFill>
                  <a:srgbClr val="FFC000"/>
                </a:solidFill>
              </a:rPr>
              <a:t>October 20</a:t>
            </a:r>
            <a:r>
              <a:rPr lang="en-IE" sz="4800" b="1" baseline="30000" dirty="0">
                <a:solidFill>
                  <a:srgbClr val="FFC000"/>
                </a:solidFill>
              </a:rPr>
              <a:t>th</a:t>
            </a:r>
            <a:r>
              <a:rPr lang="en-IE" sz="4800" b="1" dirty="0">
                <a:solidFill>
                  <a:srgbClr val="FFC000"/>
                </a:solidFill>
              </a:rPr>
              <a:t> 2020: </a:t>
            </a:r>
          </a:p>
          <a:p>
            <a:r>
              <a:rPr lang="en-IE" sz="4800" dirty="0"/>
              <a:t>the US Justice Department </a:t>
            </a:r>
            <a:r>
              <a:rPr lang="en-IE" sz="4800" b="1" i="1" dirty="0">
                <a:solidFill>
                  <a:srgbClr val="FF99FF"/>
                </a:solidFill>
              </a:rPr>
              <a:t>lawsuit against Google</a:t>
            </a:r>
            <a:r>
              <a:rPr lang="en-IE" sz="4800" dirty="0"/>
              <a:t>, accused of maintaining an </a:t>
            </a:r>
            <a:r>
              <a:rPr lang="en-IE" sz="4800" b="1" i="1" dirty="0">
                <a:solidFill>
                  <a:srgbClr val="FF99FF"/>
                </a:solidFill>
              </a:rPr>
              <a:t>illegal monopoly over search and search advertising</a:t>
            </a:r>
            <a:r>
              <a:rPr lang="en-IE" sz="4800" dirty="0">
                <a:solidFill>
                  <a:srgbClr val="FF99FF"/>
                </a:solidFill>
              </a:rPr>
              <a:t>,</a:t>
            </a:r>
            <a:r>
              <a:rPr lang="en-IE" sz="4800" dirty="0"/>
              <a:t> exclusionary practices harmful to competition and undermine innovation in the technology sector.</a:t>
            </a:r>
            <a:endParaRPr lang="en-US" sz="4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76494">
            <a:off x="9507052" y="470143"/>
            <a:ext cx="2317665" cy="1738249"/>
          </a:xfrm>
          <a:prstGeom prst="rect">
            <a:avLst/>
          </a:prstGeom>
        </p:spPr>
      </p:pic>
    </p:spTree>
    <p:extLst>
      <p:ext uri="{BB962C8B-B14F-4D97-AF65-F5344CB8AC3E}">
        <p14:creationId xmlns:p14="http://schemas.microsoft.com/office/powerpoint/2010/main" val="164280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745" r="20490"/>
          <a:stretch/>
        </p:blipFill>
        <p:spPr>
          <a:xfrm>
            <a:off x="5522862" y="2057400"/>
            <a:ext cx="3463653" cy="4205864"/>
          </a:xfrm>
          <a:prstGeom prst="roundRect">
            <a:avLst/>
          </a:prstGeom>
        </p:spPr>
      </p:pic>
      <p:sp>
        <p:nvSpPr>
          <p:cNvPr id="2" name="TextBox 1"/>
          <p:cNvSpPr txBox="1"/>
          <p:nvPr/>
        </p:nvSpPr>
        <p:spPr>
          <a:xfrm>
            <a:off x="551331" y="661309"/>
            <a:ext cx="5822576" cy="4708981"/>
          </a:xfrm>
          <a:prstGeom prst="rect">
            <a:avLst/>
          </a:prstGeom>
          <a:noFill/>
        </p:spPr>
        <p:txBody>
          <a:bodyPr wrap="square" rtlCol="0">
            <a:spAutoFit/>
          </a:bodyPr>
          <a:lstStyle/>
          <a:p>
            <a:r>
              <a:rPr lang="en-IE" sz="6000" b="1" dirty="0">
                <a:solidFill>
                  <a:srgbClr val="FFC000"/>
                </a:solidFill>
              </a:rPr>
              <a:t>Philippines, </a:t>
            </a:r>
          </a:p>
          <a:p>
            <a:r>
              <a:rPr lang="en-IE" sz="6000" b="1" dirty="0">
                <a:solidFill>
                  <a:srgbClr val="FFC000"/>
                </a:solidFill>
              </a:rPr>
              <a:t>late 1970’s:</a:t>
            </a:r>
          </a:p>
          <a:p>
            <a:r>
              <a:rPr lang="en-IE" sz="6000" dirty="0"/>
              <a:t>To place a call from Mindanao to Ireland </a:t>
            </a:r>
            <a:endParaRPr lang="en-US" sz="60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702"/>
          <a:stretch/>
        </p:blipFill>
        <p:spPr>
          <a:xfrm>
            <a:off x="9531129" y="661309"/>
            <a:ext cx="2009612" cy="2420470"/>
          </a:xfrm>
          <a:prstGeom prst="rect">
            <a:avLst/>
          </a:prstGeom>
        </p:spPr>
      </p:pic>
      <p:cxnSp>
        <p:nvCxnSpPr>
          <p:cNvPr id="6" name="Curved Connector 5"/>
          <p:cNvCxnSpPr/>
          <p:nvPr/>
        </p:nvCxnSpPr>
        <p:spPr>
          <a:xfrm rot="5400000" flipH="1" flipV="1">
            <a:off x="7908074" y="3537782"/>
            <a:ext cx="2915606" cy="2003607"/>
          </a:xfrm>
          <a:prstGeom prst="curvedConnector3">
            <a:avLst/>
          </a:prstGeom>
          <a:ln w="127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143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0612" y="416859"/>
            <a:ext cx="10416988" cy="6001643"/>
          </a:xfrm>
          <a:prstGeom prst="rect">
            <a:avLst/>
          </a:prstGeom>
          <a:noFill/>
        </p:spPr>
        <p:txBody>
          <a:bodyPr wrap="square" rtlCol="0">
            <a:spAutoFit/>
          </a:bodyPr>
          <a:lstStyle/>
          <a:p>
            <a:r>
              <a:rPr lang="en-IE" sz="4800" b="1" dirty="0">
                <a:solidFill>
                  <a:srgbClr val="FFC000"/>
                </a:solidFill>
              </a:rPr>
              <a:t>April 2020: </a:t>
            </a:r>
            <a:r>
              <a:rPr lang="en-IE" sz="4800" b="1" dirty="0">
                <a:solidFill>
                  <a:srgbClr val="99FFCC"/>
                </a:solidFill>
              </a:rPr>
              <a:t>Australian government </a:t>
            </a:r>
            <a:r>
              <a:rPr lang="en-IE" sz="4800" dirty="0"/>
              <a:t>decision to </a:t>
            </a:r>
            <a:r>
              <a:rPr lang="en-IE" sz="4800" dirty="0">
                <a:solidFill>
                  <a:srgbClr val="99FFCC"/>
                </a:solidFill>
              </a:rPr>
              <a:t>force big tech companies to pay other companies for media content.</a:t>
            </a:r>
          </a:p>
          <a:p>
            <a:r>
              <a:rPr lang="en-IE" sz="4800" dirty="0"/>
              <a:t> </a:t>
            </a:r>
          </a:p>
          <a:p>
            <a:pPr algn="r"/>
            <a:r>
              <a:rPr lang="en-IE" sz="4800" dirty="0"/>
              <a:t>For every $100 spent on online advertising, $47 goes to Google, $24 to  Facebook and a pittance of $29 for everyone else.</a:t>
            </a:r>
            <a:endParaRPr lang="en-US" sz="4800" b="1" dirty="0"/>
          </a:p>
        </p:txBody>
      </p:sp>
    </p:spTree>
    <p:extLst>
      <p:ext uri="{BB962C8B-B14F-4D97-AF65-F5344CB8AC3E}">
        <p14:creationId xmlns:p14="http://schemas.microsoft.com/office/powerpoint/2010/main" val="3508951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7100" y="199409"/>
            <a:ext cx="11230100" cy="4524315"/>
          </a:xfrm>
          <a:prstGeom prst="rect">
            <a:avLst/>
          </a:prstGeom>
          <a:noFill/>
        </p:spPr>
        <p:txBody>
          <a:bodyPr wrap="square" rtlCol="0">
            <a:spAutoFit/>
          </a:bodyPr>
          <a:lstStyle/>
          <a:p>
            <a:r>
              <a:rPr lang="en-IE" sz="4800" dirty="0"/>
              <a:t>Google and Facebook now control around </a:t>
            </a:r>
            <a:r>
              <a:rPr lang="en-IE" sz="4800" dirty="0">
                <a:solidFill>
                  <a:srgbClr val="FFC000"/>
                </a:solidFill>
              </a:rPr>
              <a:t>60% of the global advertising market</a:t>
            </a:r>
            <a:r>
              <a:rPr lang="en-IE" sz="4800" dirty="0"/>
              <a:t>. The journalists and media groups who research and report on daily events locally and globally only get a pittance of the advertising  revenue. </a:t>
            </a:r>
            <a:endParaRPr lang="en-US" sz="4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0984"/>
          <a:stretch/>
        </p:blipFill>
        <p:spPr>
          <a:xfrm>
            <a:off x="573954" y="4723724"/>
            <a:ext cx="5670271" cy="180150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150" y="4424855"/>
            <a:ext cx="5892554" cy="2100374"/>
          </a:xfrm>
          <a:prstGeom prst="rect">
            <a:avLst/>
          </a:prstGeom>
        </p:spPr>
      </p:pic>
    </p:spTree>
    <p:extLst>
      <p:ext uri="{BB962C8B-B14F-4D97-AF65-F5344CB8AC3E}">
        <p14:creationId xmlns:p14="http://schemas.microsoft.com/office/powerpoint/2010/main" val="707378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57351" y="353838"/>
            <a:ext cx="10416988" cy="2308324"/>
          </a:xfrm>
          <a:prstGeom prst="rect">
            <a:avLst/>
          </a:prstGeom>
          <a:noFill/>
        </p:spPr>
        <p:txBody>
          <a:bodyPr wrap="square" rtlCol="0">
            <a:spAutoFit/>
          </a:bodyPr>
          <a:lstStyle/>
          <a:p>
            <a:r>
              <a:rPr lang="en-IE" sz="4800" dirty="0"/>
              <a:t>As a result, newspapers reporting on these events are decreasing and media companies are closing down. </a:t>
            </a:r>
            <a:endParaRPr lang="en-US" sz="4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7624">
            <a:off x="1034671" y="3027396"/>
            <a:ext cx="4894494" cy="32646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618" y="2847116"/>
            <a:ext cx="5632545" cy="3379527"/>
          </a:xfrm>
          <a:prstGeom prst="rect">
            <a:avLst/>
          </a:prstGeom>
        </p:spPr>
      </p:pic>
    </p:spTree>
    <p:extLst>
      <p:ext uri="{BB962C8B-B14F-4D97-AF65-F5344CB8AC3E}">
        <p14:creationId xmlns:p14="http://schemas.microsoft.com/office/powerpoint/2010/main" val="4143420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46400">
            <a:off x="365760" y="3299248"/>
            <a:ext cx="4844747" cy="2536516"/>
          </a:xfrm>
          <a:prstGeom prst="rect">
            <a:avLst/>
          </a:prstGeom>
        </p:spPr>
      </p:pic>
      <p:sp>
        <p:nvSpPr>
          <p:cNvPr id="2" name="TextBox 1"/>
          <p:cNvSpPr txBox="1"/>
          <p:nvPr/>
        </p:nvSpPr>
        <p:spPr>
          <a:xfrm>
            <a:off x="651347" y="321789"/>
            <a:ext cx="10416988" cy="2308324"/>
          </a:xfrm>
          <a:prstGeom prst="rect">
            <a:avLst/>
          </a:prstGeom>
          <a:noFill/>
        </p:spPr>
        <p:txBody>
          <a:bodyPr wrap="square" rtlCol="0">
            <a:spAutoFit/>
          </a:bodyPr>
          <a:lstStyle/>
          <a:p>
            <a:r>
              <a:rPr lang="en-IE" sz="4800" dirty="0"/>
              <a:t>Competent journalism under threat gives way to the world of </a:t>
            </a:r>
            <a:r>
              <a:rPr lang="en-IE" sz="4800" b="1" dirty="0">
                <a:solidFill>
                  <a:srgbClr val="FF0000"/>
                </a:solidFill>
              </a:rPr>
              <a:t>fake news and conspiracy theories. </a:t>
            </a:r>
          </a:p>
        </p:txBody>
      </p:sp>
      <p:sp>
        <p:nvSpPr>
          <p:cNvPr id="3" name="TextBox 2"/>
          <p:cNvSpPr txBox="1"/>
          <p:nvPr/>
        </p:nvSpPr>
        <p:spPr>
          <a:xfrm>
            <a:off x="4077163" y="4567506"/>
            <a:ext cx="7835703" cy="1754326"/>
          </a:xfrm>
          <a:prstGeom prst="rect">
            <a:avLst/>
          </a:prstGeom>
          <a:noFill/>
        </p:spPr>
        <p:txBody>
          <a:bodyPr wrap="square" rtlCol="0">
            <a:spAutoFit/>
          </a:bodyPr>
          <a:lstStyle/>
          <a:p>
            <a:pPr algn="r"/>
            <a:r>
              <a:rPr lang="en-IE" sz="5400" dirty="0">
                <a:solidFill>
                  <a:srgbClr val="99FF66"/>
                </a:solidFill>
              </a:rPr>
              <a:t>Legislation is needed to protect traditional media.</a:t>
            </a:r>
            <a:endParaRPr lang="en-US" sz="5400" dirty="0">
              <a:solidFill>
                <a:srgbClr val="99FF66"/>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272"/>
          <a:stretch/>
        </p:blipFill>
        <p:spPr>
          <a:xfrm rot="497625">
            <a:off x="5926708" y="1986755"/>
            <a:ext cx="2990958" cy="21474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33521">
            <a:off x="8774452" y="1944089"/>
            <a:ext cx="2784502" cy="1982326"/>
          </a:xfrm>
          <a:prstGeom prst="rect">
            <a:avLst/>
          </a:prstGeom>
        </p:spPr>
      </p:pic>
    </p:spTree>
    <p:extLst>
      <p:ext uri="{BB962C8B-B14F-4D97-AF65-F5344CB8AC3E}">
        <p14:creationId xmlns:p14="http://schemas.microsoft.com/office/powerpoint/2010/main" val="4206095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0473" y="626794"/>
            <a:ext cx="6958351" cy="1200329"/>
          </a:xfrm>
          <a:prstGeom prst="rect">
            <a:avLst/>
          </a:prstGeom>
          <a:noFill/>
        </p:spPr>
        <p:txBody>
          <a:bodyPr wrap="square" rtlCol="0">
            <a:spAutoFit/>
          </a:bodyPr>
          <a:lstStyle/>
          <a:p>
            <a:pPr rtl="1"/>
            <a:r>
              <a:rPr lang="en-US" sz="7200" b="1" spc="600" dirty="0">
                <a:latin typeface="Trebuchet MS" panose="020B0603020202020204" pitchFamily="34" charset="0"/>
              </a:rPr>
              <a:t>Ethics and AI</a:t>
            </a:r>
            <a:endParaRPr lang="en-US" sz="7200" spc="600" dirty="0">
              <a:latin typeface="Trebuchet MS" panose="020B0603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1933" y="2432082"/>
            <a:ext cx="4960067" cy="330154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776"/>
          <a:stretch/>
        </p:blipFill>
        <p:spPr>
          <a:xfrm>
            <a:off x="0" y="2432082"/>
            <a:ext cx="7445565" cy="3301545"/>
          </a:xfrm>
          <a:prstGeom prst="rect">
            <a:avLst/>
          </a:prstGeom>
        </p:spPr>
      </p:pic>
    </p:spTree>
    <p:extLst>
      <p:ext uri="{BB962C8B-B14F-4D97-AF65-F5344CB8AC3E}">
        <p14:creationId xmlns:p14="http://schemas.microsoft.com/office/powerpoint/2010/main" val="3214485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5339" y="353838"/>
            <a:ext cx="10416988" cy="3416320"/>
          </a:xfrm>
          <a:prstGeom prst="rect">
            <a:avLst/>
          </a:prstGeom>
          <a:noFill/>
        </p:spPr>
        <p:txBody>
          <a:bodyPr wrap="square" rtlCol="0">
            <a:spAutoFit/>
          </a:bodyPr>
          <a:lstStyle/>
          <a:p>
            <a:r>
              <a:rPr lang="en-IE" sz="5400" dirty="0"/>
              <a:t>The </a:t>
            </a:r>
            <a:r>
              <a:rPr lang="en-IE" sz="5400" dirty="0">
                <a:solidFill>
                  <a:srgbClr val="99FF66"/>
                </a:solidFill>
              </a:rPr>
              <a:t>Catholic Church </a:t>
            </a:r>
            <a:r>
              <a:rPr lang="en-IE" sz="5400" dirty="0"/>
              <a:t>is very interested in </a:t>
            </a:r>
            <a:r>
              <a:rPr lang="en-IE" sz="5400" b="1" dirty="0">
                <a:solidFill>
                  <a:srgbClr val="FFC000"/>
                </a:solidFill>
              </a:rPr>
              <a:t>software ethics </a:t>
            </a:r>
            <a:r>
              <a:rPr lang="en-IE" sz="5400" dirty="0"/>
              <a:t>and the various elements of our lives that software touches. </a:t>
            </a:r>
            <a:endParaRPr lang="en-US" sz="5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0304" y="3594191"/>
            <a:ext cx="3718632" cy="262918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125" b="9654"/>
          <a:stretch/>
        </p:blipFill>
        <p:spPr>
          <a:xfrm>
            <a:off x="1023581" y="3916907"/>
            <a:ext cx="5802835" cy="2511188"/>
          </a:xfrm>
          <a:prstGeom prst="rect">
            <a:avLst/>
          </a:prstGeom>
        </p:spPr>
      </p:pic>
    </p:spTree>
    <p:extLst>
      <p:ext uri="{BB962C8B-B14F-4D97-AF65-F5344CB8AC3E}">
        <p14:creationId xmlns:p14="http://schemas.microsoft.com/office/powerpoint/2010/main" val="1471942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6107" y="730710"/>
            <a:ext cx="10416988" cy="2308324"/>
          </a:xfrm>
          <a:prstGeom prst="rect">
            <a:avLst/>
          </a:prstGeom>
          <a:noFill/>
        </p:spPr>
        <p:txBody>
          <a:bodyPr wrap="square" rtlCol="0">
            <a:spAutoFit/>
          </a:bodyPr>
          <a:lstStyle/>
          <a:p>
            <a:r>
              <a:rPr lang="en-IE" sz="4800" b="1" dirty="0">
                <a:solidFill>
                  <a:srgbClr val="FFC000"/>
                </a:solidFill>
              </a:rPr>
              <a:t>February 28</a:t>
            </a:r>
            <a:r>
              <a:rPr lang="en-IE" sz="4800" b="1" baseline="30000" dirty="0">
                <a:solidFill>
                  <a:srgbClr val="FFC000"/>
                </a:solidFill>
              </a:rPr>
              <a:t>th</a:t>
            </a:r>
            <a:r>
              <a:rPr lang="en-IE" sz="4800" b="1" dirty="0">
                <a:solidFill>
                  <a:srgbClr val="FFC000"/>
                </a:solidFill>
              </a:rPr>
              <a:t> and 29</a:t>
            </a:r>
            <a:r>
              <a:rPr lang="en-IE" sz="4800" b="1" baseline="30000" dirty="0">
                <a:solidFill>
                  <a:srgbClr val="FFC000"/>
                </a:solidFill>
              </a:rPr>
              <a:t>th</a:t>
            </a:r>
            <a:r>
              <a:rPr lang="en-IE" sz="4800" b="1" dirty="0">
                <a:solidFill>
                  <a:srgbClr val="FFC000"/>
                </a:solidFill>
              </a:rPr>
              <a:t> 2020: Vatican </a:t>
            </a:r>
            <a:endParaRPr lang="en-US" sz="4800" b="1" dirty="0">
              <a:solidFill>
                <a:srgbClr val="FFC000"/>
              </a:solidFill>
            </a:endParaRPr>
          </a:p>
          <a:p>
            <a:r>
              <a:rPr lang="en-IE" sz="4800" dirty="0"/>
              <a:t>conference on the </a:t>
            </a:r>
            <a:r>
              <a:rPr lang="en-IE" sz="4800" b="1" dirty="0">
                <a:solidFill>
                  <a:srgbClr val="99FF66"/>
                </a:solidFill>
              </a:rPr>
              <a:t>ethical use of AI technology</a:t>
            </a:r>
            <a:endParaRPr lang="en-US" sz="4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706" y="3653145"/>
            <a:ext cx="7315200" cy="249936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806" y="3039034"/>
            <a:ext cx="3828335" cy="2521916"/>
          </a:xfrm>
          <a:prstGeom prst="rect">
            <a:avLst/>
          </a:prstGeom>
        </p:spPr>
      </p:pic>
    </p:spTree>
    <p:extLst>
      <p:ext uri="{BB962C8B-B14F-4D97-AF65-F5344CB8AC3E}">
        <p14:creationId xmlns:p14="http://schemas.microsoft.com/office/powerpoint/2010/main" val="3874412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248" y="564777"/>
            <a:ext cx="10416988" cy="5517793"/>
          </a:xfrm>
          <a:prstGeom prst="rect">
            <a:avLst/>
          </a:prstGeom>
          <a:noFill/>
        </p:spPr>
        <p:txBody>
          <a:bodyPr wrap="square" rtlCol="0">
            <a:spAutoFit/>
          </a:bodyPr>
          <a:lstStyle/>
          <a:p>
            <a:pPr algn="ctr">
              <a:lnSpc>
                <a:spcPct val="150000"/>
              </a:lnSpc>
            </a:pPr>
            <a:r>
              <a:rPr lang="en-IE" sz="4800" b="1" i="1" cap="all" dirty="0">
                <a:solidFill>
                  <a:srgbClr val="FF0000"/>
                </a:solidFill>
              </a:rPr>
              <a:t>‘</a:t>
            </a:r>
            <a:r>
              <a:rPr lang="en-IE" sz="4800" b="1" i="1" cap="all" dirty="0" err="1">
                <a:solidFill>
                  <a:srgbClr val="FF0000"/>
                </a:solidFill>
              </a:rPr>
              <a:t>algor</a:t>
            </a:r>
            <a:r>
              <a:rPr lang="en-IE" sz="4800" b="1" i="1" cap="all" dirty="0">
                <a:solidFill>
                  <a:srgbClr val="FF0000"/>
                </a:solidFill>
              </a:rPr>
              <a:t>-ethics’</a:t>
            </a:r>
            <a:r>
              <a:rPr lang="en-IE" sz="4800" dirty="0"/>
              <a:t>, the ethical use of artificial intelligence according to the </a:t>
            </a:r>
            <a:r>
              <a:rPr lang="en-IE" sz="4800" b="1" i="1" dirty="0">
                <a:solidFill>
                  <a:srgbClr val="FFFF99"/>
                </a:solidFill>
              </a:rPr>
              <a:t>principles of </a:t>
            </a:r>
            <a:r>
              <a:rPr lang="en-IE" sz="4800" b="1" i="1" dirty="0">
                <a:solidFill>
                  <a:srgbClr val="99FF66"/>
                </a:solidFill>
              </a:rPr>
              <a:t>transparency,</a:t>
            </a:r>
            <a:r>
              <a:rPr lang="en-IE" sz="4800" b="1" i="1" dirty="0">
                <a:solidFill>
                  <a:srgbClr val="FFFF99"/>
                </a:solidFill>
              </a:rPr>
              <a:t> </a:t>
            </a:r>
            <a:r>
              <a:rPr lang="en-IE" sz="4800" b="1" i="1" dirty="0">
                <a:solidFill>
                  <a:srgbClr val="FF99FF"/>
                </a:solidFill>
              </a:rPr>
              <a:t>inclusion,</a:t>
            </a:r>
            <a:r>
              <a:rPr lang="en-IE" sz="4800" b="1" i="1" dirty="0">
                <a:solidFill>
                  <a:srgbClr val="FFFF99"/>
                </a:solidFill>
              </a:rPr>
              <a:t> </a:t>
            </a:r>
            <a:r>
              <a:rPr lang="en-IE" sz="4800" b="1" i="1" dirty="0">
                <a:solidFill>
                  <a:schemeClr val="accent2">
                    <a:lumMod val="60000"/>
                    <a:lumOff val="40000"/>
                  </a:schemeClr>
                </a:solidFill>
              </a:rPr>
              <a:t>responsibility, </a:t>
            </a:r>
            <a:r>
              <a:rPr lang="en-IE" sz="4800" b="1" i="1" dirty="0">
                <a:solidFill>
                  <a:srgbClr val="00B0F0"/>
                </a:solidFill>
              </a:rPr>
              <a:t>impartiality,</a:t>
            </a:r>
            <a:r>
              <a:rPr lang="en-IE" sz="4800" b="1" i="1" dirty="0">
                <a:solidFill>
                  <a:srgbClr val="FFFF99"/>
                </a:solidFill>
              </a:rPr>
              <a:t> </a:t>
            </a:r>
            <a:r>
              <a:rPr lang="en-IE" sz="4800" b="1" i="1" dirty="0">
                <a:solidFill>
                  <a:srgbClr val="99FFCC"/>
                </a:solidFill>
              </a:rPr>
              <a:t>reliability,  </a:t>
            </a:r>
            <a:r>
              <a:rPr lang="en-IE" sz="4800" b="1" i="1" dirty="0">
                <a:solidFill>
                  <a:srgbClr val="CC99FF"/>
                </a:solidFill>
              </a:rPr>
              <a:t>security </a:t>
            </a:r>
            <a:r>
              <a:rPr lang="en-IE" sz="4800" b="1" i="1" dirty="0">
                <a:solidFill>
                  <a:srgbClr val="FFFF99"/>
                </a:solidFill>
              </a:rPr>
              <a:t>and  </a:t>
            </a:r>
            <a:r>
              <a:rPr lang="en-IE" sz="4800" b="1" i="1" dirty="0">
                <a:solidFill>
                  <a:srgbClr val="FF9900"/>
                </a:solidFill>
              </a:rPr>
              <a:t>privacy.</a:t>
            </a:r>
            <a:endParaRPr lang="en-US" sz="4800" b="1" i="1" dirty="0">
              <a:solidFill>
                <a:srgbClr val="FF9900"/>
              </a:solidFill>
            </a:endParaRPr>
          </a:p>
        </p:txBody>
      </p:sp>
    </p:spTree>
    <p:extLst>
      <p:ext uri="{BB962C8B-B14F-4D97-AF65-F5344CB8AC3E}">
        <p14:creationId xmlns:p14="http://schemas.microsoft.com/office/powerpoint/2010/main" val="198413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1965" y="301162"/>
            <a:ext cx="10416988" cy="3785652"/>
          </a:xfrm>
          <a:prstGeom prst="rect">
            <a:avLst/>
          </a:prstGeom>
          <a:noFill/>
        </p:spPr>
        <p:txBody>
          <a:bodyPr wrap="square" rtlCol="0">
            <a:spAutoFit/>
          </a:bodyPr>
          <a:lstStyle/>
          <a:p>
            <a:r>
              <a:rPr lang="en-IE" sz="4800" b="1" dirty="0">
                <a:solidFill>
                  <a:srgbClr val="FFC000"/>
                </a:solidFill>
              </a:rPr>
              <a:t>Pope Francis: </a:t>
            </a:r>
            <a:r>
              <a:rPr lang="en-IE" sz="4800" i="1" dirty="0">
                <a:latin typeface="Times New Roman" panose="02020603050405020304" pitchFamily="18" charset="0"/>
                <a:cs typeface="Times New Roman" panose="02020603050405020304" pitchFamily="18" charset="0"/>
              </a:rPr>
              <a:t>“the aim of the ethical development of algorithms is to ensure a review of the “processes by which we integrate relationships between human beings and today’s technology.”</a:t>
            </a:r>
            <a:endParaRPr lang="en-US" sz="4800" i="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9946" y="4113983"/>
            <a:ext cx="4545732" cy="25569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329" y="4113983"/>
            <a:ext cx="4877920" cy="2556974"/>
          </a:xfrm>
          <a:prstGeom prst="rect">
            <a:avLst/>
          </a:prstGeom>
        </p:spPr>
      </p:pic>
    </p:spTree>
    <p:extLst>
      <p:ext uri="{BB962C8B-B14F-4D97-AF65-F5344CB8AC3E}">
        <p14:creationId xmlns:p14="http://schemas.microsoft.com/office/powerpoint/2010/main" val="3361290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176" y="-5097"/>
            <a:ext cx="7288245" cy="686309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0" y="1094814"/>
            <a:ext cx="4762500" cy="249555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5865" b="20009"/>
          <a:stretch/>
        </p:blipFill>
        <p:spPr>
          <a:xfrm>
            <a:off x="7404761" y="4074458"/>
            <a:ext cx="4787239" cy="2299448"/>
          </a:xfrm>
          <a:prstGeom prst="rect">
            <a:avLst/>
          </a:prstGeom>
        </p:spPr>
      </p:pic>
    </p:spTree>
    <p:extLst>
      <p:ext uri="{BB962C8B-B14F-4D97-AF65-F5344CB8AC3E}">
        <p14:creationId xmlns:p14="http://schemas.microsoft.com/office/powerpoint/2010/main" val="2859368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124" y="330202"/>
            <a:ext cx="6459805" cy="5909310"/>
          </a:xfrm>
          <a:prstGeom prst="rect">
            <a:avLst/>
          </a:prstGeom>
          <a:noFill/>
        </p:spPr>
        <p:txBody>
          <a:bodyPr wrap="square" rtlCol="0">
            <a:spAutoFit/>
          </a:bodyPr>
          <a:lstStyle/>
          <a:p>
            <a:r>
              <a:rPr lang="en-IE" sz="5400" dirty="0"/>
              <a:t>From </a:t>
            </a:r>
            <a:r>
              <a:rPr lang="en-IE" sz="5400" dirty="0" err="1"/>
              <a:t>T’Boli</a:t>
            </a:r>
            <a:r>
              <a:rPr lang="en-IE" sz="5400" dirty="0"/>
              <a:t> town in South </a:t>
            </a:r>
            <a:r>
              <a:rPr lang="en-IE" sz="5400" dirty="0" err="1"/>
              <a:t>Cotabato</a:t>
            </a:r>
            <a:r>
              <a:rPr lang="en-IE" sz="5400" dirty="0"/>
              <a:t> </a:t>
            </a:r>
          </a:p>
          <a:p>
            <a:r>
              <a:rPr lang="en-IE" sz="5400" dirty="0"/>
              <a:t>to Davao City, the only place on the island with international telephone connection. </a:t>
            </a:r>
            <a:endParaRPr lang="en-US" sz="5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131" y="0"/>
            <a:ext cx="4725869" cy="580147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457" y="4511488"/>
            <a:ext cx="2533428" cy="2111188"/>
          </a:xfrm>
          <a:prstGeom prst="rect">
            <a:avLst/>
          </a:prstGeom>
        </p:spPr>
      </p:pic>
      <p:sp>
        <p:nvSpPr>
          <p:cNvPr id="5" name="Oval 4"/>
          <p:cNvSpPr/>
          <p:nvPr/>
        </p:nvSpPr>
        <p:spPr>
          <a:xfrm>
            <a:off x="6736976" y="5567082"/>
            <a:ext cx="981636" cy="84716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614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7130" y="632012"/>
            <a:ext cx="10416988" cy="3046988"/>
          </a:xfrm>
          <a:prstGeom prst="rect">
            <a:avLst/>
          </a:prstGeom>
          <a:noFill/>
        </p:spPr>
        <p:txBody>
          <a:bodyPr wrap="square" rtlCol="0">
            <a:spAutoFit/>
          </a:bodyPr>
          <a:lstStyle/>
          <a:p>
            <a:r>
              <a:rPr lang="en-IE" sz="4800" dirty="0"/>
              <a:t>Pope Francis is very critical of how the </a:t>
            </a:r>
            <a:r>
              <a:rPr lang="en-IE" sz="4800" b="1" dirty="0">
                <a:solidFill>
                  <a:srgbClr val="FFFF99"/>
                </a:solidFill>
              </a:rPr>
              <a:t>digital culture is being used to stir up campaigns of hatred and destruction. </a:t>
            </a:r>
            <a:r>
              <a:rPr lang="en-IE" sz="4400" i="1" dirty="0"/>
              <a:t>(</a:t>
            </a:r>
            <a:r>
              <a:rPr lang="en-IE" sz="4400" i="1" dirty="0" err="1"/>
              <a:t>Fratelli</a:t>
            </a:r>
            <a:r>
              <a:rPr lang="en-IE" sz="4400" i="1" dirty="0"/>
              <a:t> </a:t>
            </a:r>
            <a:r>
              <a:rPr lang="en-IE" sz="4400" i="1" dirty="0" err="1"/>
              <a:t>Tutti</a:t>
            </a:r>
            <a:r>
              <a:rPr lang="en-IE" sz="4400" i="1" dirty="0"/>
              <a:t>, No 43). </a:t>
            </a:r>
            <a:endParaRPr lang="en-US" sz="44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618" y="3545079"/>
            <a:ext cx="4762500" cy="2857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49" y="3679000"/>
            <a:ext cx="4676215" cy="2723579"/>
          </a:xfrm>
          <a:prstGeom prst="rect">
            <a:avLst/>
          </a:prstGeom>
        </p:spPr>
      </p:pic>
    </p:spTree>
    <p:extLst>
      <p:ext uri="{BB962C8B-B14F-4D97-AF65-F5344CB8AC3E}">
        <p14:creationId xmlns:p14="http://schemas.microsoft.com/office/powerpoint/2010/main" val="2208849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6824" y="497541"/>
            <a:ext cx="10416988" cy="4524315"/>
          </a:xfrm>
          <a:prstGeom prst="rect">
            <a:avLst/>
          </a:prstGeom>
          <a:noFill/>
        </p:spPr>
        <p:txBody>
          <a:bodyPr wrap="square" rtlCol="0">
            <a:spAutoFit/>
          </a:bodyPr>
          <a:lstStyle/>
          <a:p>
            <a:r>
              <a:rPr lang="en-IE" sz="4800" dirty="0"/>
              <a:t>Pope’s focus on the </a:t>
            </a:r>
            <a:r>
              <a:rPr lang="en-IE" sz="4800" b="1" dirty="0">
                <a:solidFill>
                  <a:srgbClr val="FFC000"/>
                </a:solidFill>
              </a:rPr>
              <a:t>constant and febrile bonding that encourages hostility, insults and abuse of others </a:t>
            </a:r>
            <a:r>
              <a:rPr lang="en-IE" sz="4800" dirty="0"/>
              <a:t>without the restraints which normally would occur when people are in each other’s presence. </a:t>
            </a:r>
            <a:endParaRPr lang="en-US" sz="4800" b="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6982" b="39916"/>
          <a:stretch/>
        </p:blipFill>
        <p:spPr>
          <a:xfrm>
            <a:off x="4199965" y="4447613"/>
            <a:ext cx="7315200" cy="2030507"/>
          </a:xfrm>
          <a:prstGeom prst="rect">
            <a:avLst/>
          </a:prstGeom>
        </p:spPr>
      </p:pic>
    </p:spTree>
    <p:extLst>
      <p:ext uri="{BB962C8B-B14F-4D97-AF65-F5344CB8AC3E}">
        <p14:creationId xmlns:p14="http://schemas.microsoft.com/office/powerpoint/2010/main" val="3909693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84117">
            <a:off x="1403204" y="3690866"/>
            <a:ext cx="4194437" cy="2792296"/>
          </a:xfrm>
          <a:prstGeom prst="rect">
            <a:avLst/>
          </a:prstGeom>
        </p:spPr>
      </p:pic>
      <p:sp>
        <p:nvSpPr>
          <p:cNvPr id="2" name="TextBox 1"/>
          <p:cNvSpPr txBox="1"/>
          <p:nvPr/>
        </p:nvSpPr>
        <p:spPr>
          <a:xfrm>
            <a:off x="954742" y="482864"/>
            <a:ext cx="10416988" cy="3046988"/>
          </a:xfrm>
          <a:prstGeom prst="rect">
            <a:avLst/>
          </a:prstGeom>
          <a:noFill/>
        </p:spPr>
        <p:txBody>
          <a:bodyPr wrap="square" rtlCol="0">
            <a:spAutoFit/>
          </a:bodyPr>
          <a:lstStyle/>
          <a:p>
            <a:r>
              <a:rPr lang="en-US" sz="4800" dirty="0"/>
              <a:t>This type of “</a:t>
            </a:r>
            <a:r>
              <a:rPr lang="en-US" sz="4800" b="1" dirty="0">
                <a:solidFill>
                  <a:srgbClr val="FF9900"/>
                </a:solidFill>
              </a:rPr>
              <a:t>social aggression </a:t>
            </a:r>
            <a:r>
              <a:rPr lang="en-US" sz="4800" dirty="0"/>
              <a:t>has found unparalleled room for expansion   </a:t>
            </a:r>
            <a:r>
              <a:rPr lang="en-US" sz="4800" b="1" dirty="0">
                <a:solidFill>
                  <a:srgbClr val="FF9900"/>
                </a:solidFill>
              </a:rPr>
              <a:t>through computers and mobile devises</a:t>
            </a:r>
            <a:r>
              <a:rPr lang="en-US" sz="4800" dirty="0"/>
              <a:t>.”</a:t>
            </a:r>
          </a:p>
          <a:p>
            <a:pPr rtl="1"/>
            <a:r>
              <a:rPr lang="en-IE" sz="4400" i="1" dirty="0"/>
              <a:t>(</a:t>
            </a:r>
            <a:r>
              <a:rPr lang="en-IE" sz="4400" i="1" dirty="0" err="1"/>
              <a:t>Fratelli</a:t>
            </a:r>
            <a:r>
              <a:rPr lang="en-IE" sz="4400" i="1" dirty="0"/>
              <a:t> </a:t>
            </a:r>
            <a:r>
              <a:rPr lang="en-IE" sz="4400" i="1" dirty="0" err="1"/>
              <a:t>Tutti</a:t>
            </a:r>
            <a:r>
              <a:rPr lang="en-IE" sz="4400" i="1" dirty="0"/>
              <a:t>, No. 44)</a:t>
            </a:r>
            <a:endParaRPr lang="en-US" sz="44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8606">
            <a:off x="6257366" y="3245171"/>
            <a:ext cx="5510305" cy="3099547"/>
          </a:xfrm>
          <a:prstGeom prst="rect">
            <a:avLst/>
          </a:prstGeom>
        </p:spPr>
      </p:pic>
    </p:spTree>
    <p:extLst>
      <p:ext uri="{BB962C8B-B14F-4D97-AF65-F5344CB8AC3E}">
        <p14:creationId xmlns:p14="http://schemas.microsoft.com/office/powerpoint/2010/main" val="730614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943" y="155260"/>
            <a:ext cx="11658598" cy="3785652"/>
          </a:xfrm>
          <a:prstGeom prst="rect">
            <a:avLst/>
          </a:prstGeom>
          <a:noFill/>
        </p:spPr>
        <p:txBody>
          <a:bodyPr wrap="square" rtlCol="0">
            <a:spAutoFit/>
          </a:bodyPr>
          <a:lstStyle/>
          <a:p>
            <a:r>
              <a:rPr lang="en-IE" sz="4800" dirty="0"/>
              <a:t>Governments, parliaments, international bodies have an important role to play to </a:t>
            </a:r>
            <a:r>
              <a:rPr lang="en-IE" sz="4800" b="1" dirty="0">
                <a:solidFill>
                  <a:srgbClr val="FFFF99"/>
                </a:solidFill>
              </a:rPr>
              <a:t>stop criminal groups or rogue states using cyber technology and machine learning for destructive purposes. </a:t>
            </a:r>
            <a:endParaRPr lang="en-US" sz="4800" b="1" dirty="0">
              <a:solidFill>
                <a:srgbClr val="FFFF99"/>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6896" y="4154840"/>
            <a:ext cx="3490647" cy="232878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470" y="3334870"/>
            <a:ext cx="4898361" cy="3255107"/>
          </a:xfrm>
          <a:prstGeom prst="rect">
            <a:avLst/>
          </a:prstGeom>
        </p:spPr>
      </p:pic>
    </p:spTree>
    <p:extLst>
      <p:ext uri="{BB962C8B-B14F-4D97-AF65-F5344CB8AC3E}">
        <p14:creationId xmlns:p14="http://schemas.microsoft.com/office/powerpoint/2010/main" val="658735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2330" y="3711388"/>
            <a:ext cx="4612190" cy="2989538"/>
          </a:xfrm>
          <a:prstGeom prst="rect">
            <a:avLst/>
          </a:prstGeom>
        </p:spPr>
      </p:pic>
      <p:sp>
        <p:nvSpPr>
          <p:cNvPr id="2" name="TextBox 1"/>
          <p:cNvSpPr txBox="1"/>
          <p:nvPr/>
        </p:nvSpPr>
        <p:spPr>
          <a:xfrm>
            <a:off x="537883" y="403412"/>
            <a:ext cx="11120716" cy="3785652"/>
          </a:xfrm>
          <a:prstGeom prst="rect">
            <a:avLst/>
          </a:prstGeom>
          <a:noFill/>
        </p:spPr>
        <p:txBody>
          <a:bodyPr wrap="square" rtlCol="0">
            <a:spAutoFit/>
          </a:bodyPr>
          <a:lstStyle/>
          <a:p>
            <a:r>
              <a:rPr lang="en-IE" sz="4800" b="1" dirty="0">
                <a:solidFill>
                  <a:srgbClr val="99FFCC"/>
                </a:solidFill>
              </a:rPr>
              <a:t>Tech companies regulate themselves. </a:t>
            </a:r>
            <a:r>
              <a:rPr lang="en-IE" sz="4800" dirty="0"/>
              <a:t>But having companies monitor their own </a:t>
            </a:r>
            <a:r>
              <a:rPr lang="en-IE" sz="4800" dirty="0" err="1"/>
              <a:t>behavior</a:t>
            </a:r>
            <a:r>
              <a:rPr lang="en-IE" sz="4800" dirty="0"/>
              <a:t> is very unsatisfactory as we learned about how banks operated during the financial crash of 2008. </a:t>
            </a:r>
            <a:endParaRPr lang="en-US" sz="48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272" y="4260319"/>
            <a:ext cx="4162706" cy="2369352"/>
          </a:xfrm>
          <a:prstGeom prst="rect">
            <a:avLst/>
          </a:prstGeom>
        </p:spPr>
      </p:pic>
    </p:spTree>
    <p:extLst>
      <p:ext uri="{BB962C8B-B14F-4D97-AF65-F5344CB8AC3E}">
        <p14:creationId xmlns:p14="http://schemas.microsoft.com/office/powerpoint/2010/main" val="38126557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3377" y="712694"/>
            <a:ext cx="4168588" cy="1200329"/>
          </a:xfrm>
          <a:prstGeom prst="rect">
            <a:avLst/>
          </a:prstGeom>
          <a:noFill/>
        </p:spPr>
        <p:txBody>
          <a:bodyPr wrap="square" rtlCol="0">
            <a:prstTxWarp prst="textSlantUp">
              <a:avLst/>
            </a:prstTxWarp>
            <a:spAutoFit/>
          </a:bodyPr>
          <a:lstStyle/>
          <a:p>
            <a:r>
              <a:rPr lang="en-US" sz="7200" b="1" spc="600" dirty="0">
                <a:solidFill>
                  <a:srgbClr val="99FFCC"/>
                </a:solidFill>
                <a:latin typeface="Trebuchet MS" panose="020B0603020202020204" pitchFamily="34" charset="0"/>
              </a:rPr>
              <a:t>T</a:t>
            </a:r>
            <a:r>
              <a:rPr lang="en-US" sz="7200" b="1" spc="600" dirty="0">
                <a:solidFill>
                  <a:srgbClr val="FFC000"/>
                </a:solidFill>
                <a:latin typeface="Trebuchet MS" panose="020B0603020202020204" pitchFamily="34" charset="0"/>
              </a:rPr>
              <a:t>e</a:t>
            </a:r>
            <a:r>
              <a:rPr lang="en-US" sz="7200" b="1" spc="600" dirty="0">
                <a:solidFill>
                  <a:srgbClr val="FF0000"/>
                </a:solidFill>
                <a:latin typeface="Trebuchet MS" panose="020B0603020202020204" pitchFamily="34" charset="0"/>
              </a:rPr>
              <a:t>r</a:t>
            </a:r>
            <a:r>
              <a:rPr lang="en-US" sz="7200" b="1" spc="600" dirty="0">
                <a:solidFill>
                  <a:srgbClr val="00B0F0"/>
                </a:solidFill>
                <a:latin typeface="Trebuchet MS" panose="020B0603020202020204" pitchFamily="34" charset="0"/>
              </a:rPr>
              <a:t>m</a:t>
            </a:r>
            <a:r>
              <a:rPr lang="en-US" sz="7200" b="1" spc="600" dirty="0">
                <a:solidFill>
                  <a:srgbClr val="FF99FF"/>
                </a:solidFill>
                <a:latin typeface="Trebuchet MS" panose="020B0603020202020204" pitchFamily="34" charset="0"/>
              </a:rPr>
              <a:t>s </a:t>
            </a:r>
            <a:endParaRPr lang="en-US" sz="7200" spc="600" dirty="0">
              <a:solidFill>
                <a:srgbClr val="FF99FF"/>
              </a:solidFill>
              <a:latin typeface="Trebuchet MS" panose="020B0603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4551">
            <a:off x="5639157" y="742711"/>
            <a:ext cx="6072140" cy="341659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472"/>
          <a:stretch/>
        </p:blipFill>
        <p:spPr>
          <a:xfrm rot="20958206">
            <a:off x="562354" y="2852301"/>
            <a:ext cx="4605963" cy="30106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0493" y="4747102"/>
            <a:ext cx="3575393" cy="1626804"/>
          </a:xfrm>
          <a:prstGeom prst="rect">
            <a:avLst/>
          </a:prstGeom>
        </p:spPr>
      </p:pic>
    </p:spTree>
    <p:extLst>
      <p:ext uri="{BB962C8B-B14F-4D97-AF65-F5344CB8AC3E}">
        <p14:creationId xmlns:p14="http://schemas.microsoft.com/office/powerpoint/2010/main" val="2755563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306" y="1698812"/>
            <a:ext cx="10058400" cy="5029200"/>
          </a:xfrm>
          <a:prstGeom prst="rect">
            <a:avLst/>
          </a:prstGeom>
        </p:spPr>
      </p:pic>
      <p:sp>
        <p:nvSpPr>
          <p:cNvPr id="2" name="TextBox 1"/>
          <p:cNvSpPr txBox="1"/>
          <p:nvPr/>
        </p:nvSpPr>
        <p:spPr>
          <a:xfrm>
            <a:off x="833718" y="775482"/>
            <a:ext cx="10416988" cy="923330"/>
          </a:xfrm>
          <a:prstGeom prst="rect">
            <a:avLst/>
          </a:prstGeom>
          <a:noFill/>
        </p:spPr>
        <p:txBody>
          <a:bodyPr wrap="square" rtlCol="0">
            <a:spAutoFit/>
          </a:bodyPr>
          <a:lstStyle/>
          <a:p>
            <a:pPr algn="ctr"/>
            <a:r>
              <a:rPr lang="en-US" sz="5400" spc="300" dirty="0">
                <a:latin typeface="Lucida Handwriting" panose="03010101010101010101" pitchFamily="66" charset="0"/>
              </a:rPr>
              <a:t> </a:t>
            </a:r>
            <a:r>
              <a:rPr lang="en-IE" sz="5400" b="1" spc="300" dirty="0">
                <a:solidFill>
                  <a:srgbClr val="FFFF99"/>
                </a:solidFill>
                <a:latin typeface="Lucida Handwriting" panose="03010101010101010101" pitchFamily="66" charset="0"/>
              </a:rPr>
              <a:t>artificial intelligence</a:t>
            </a:r>
            <a:endParaRPr lang="en-US" sz="5400" b="1" spc="300" dirty="0">
              <a:solidFill>
                <a:srgbClr val="FFFF99"/>
              </a:solidFill>
              <a:latin typeface="Lucida Handwriting" panose="03010101010101010101" pitchFamily="66" charset="0"/>
            </a:endParaRPr>
          </a:p>
        </p:txBody>
      </p:sp>
    </p:spTree>
    <p:extLst>
      <p:ext uri="{BB962C8B-B14F-4D97-AF65-F5344CB8AC3E}">
        <p14:creationId xmlns:p14="http://schemas.microsoft.com/office/powerpoint/2010/main" val="2308043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3377" y="649592"/>
            <a:ext cx="9305364" cy="2631490"/>
          </a:xfrm>
          <a:prstGeom prst="rect">
            <a:avLst/>
          </a:prstGeom>
          <a:noFill/>
        </p:spPr>
        <p:txBody>
          <a:bodyPr wrap="square" rtlCol="0">
            <a:spAutoFit/>
          </a:bodyPr>
          <a:lstStyle/>
          <a:p>
            <a:pPr>
              <a:spcAft>
                <a:spcPts val="1800"/>
              </a:spcAft>
            </a:pPr>
            <a:r>
              <a:rPr lang="en-IE" sz="5400" b="1" dirty="0">
                <a:solidFill>
                  <a:srgbClr val="99FFCC"/>
                </a:solidFill>
                <a:latin typeface="Lucida Handwriting" panose="03010101010101010101" pitchFamily="66" charset="0"/>
              </a:rPr>
              <a:t>algorithm</a:t>
            </a:r>
            <a:r>
              <a:rPr lang="en-IE" sz="5400" dirty="0">
                <a:solidFill>
                  <a:srgbClr val="99FFCC"/>
                </a:solidFill>
                <a:latin typeface="Lucida Handwriting" panose="03010101010101010101" pitchFamily="66" charset="0"/>
              </a:rPr>
              <a:t> </a:t>
            </a:r>
            <a:endParaRPr lang="en-IE" sz="4800" dirty="0">
              <a:solidFill>
                <a:srgbClr val="99FFCC"/>
              </a:solidFill>
            </a:endParaRPr>
          </a:p>
          <a:p>
            <a:r>
              <a:rPr lang="en-IE" sz="4800" dirty="0"/>
              <a:t>a set of instructions to solve a problem or perform a computation.</a:t>
            </a:r>
            <a:endParaRPr lang="en-US" sz="4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193" y="3281082"/>
            <a:ext cx="7317807" cy="314437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258"/>
            <a:ext cx="5029164" cy="2666215"/>
          </a:xfrm>
          <a:prstGeom prst="rect">
            <a:avLst/>
          </a:prstGeom>
        </p:spPr>
      </p:pic>
    </p:spTree>
    <p:extLst>
      <p:ext uri="{BB962C8B-B14F-4D97-AF65-F5344CB8AC3E}">
        <p14:creationId xmlns:p14="http://schemas.microsoft.com/office/powerpoint/2010/main" val="3594227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41383">
            <a:off x="7516122" y="1203222"/>
            <a:ext cx="3908612" cy="2017348"/>
          </a:xfrm>
          <a:prstGeom prst="rect">
            <a:avLst/>
          </a:prstGeom>
        </p:spPr>
      </p:pic>
      <p:sp>
        <p:nvSpPr>
          <p:cNvPr id="2" name="TextBox 1"/>
          <p:cNvSpPr txBox="1"/>
          <p:nvPr/>
        </p:nvSpPr>
        <p:spPr>
          <a:xfrm>
            <a:off x="484093" y="578223"/>
            <a:ext cx="7597589" cy="5262979"/>
          </a:xfrm>
          <a:prstGeom prst="rect">
            <a:avLst/>
          </a:prstGeom>
          <a:noFill/>
        </p:spPr>
        <p:txBody>
          <a:bodyPr wrap="square" rtlCol="0">
            <a:spAutoFit/>
          </a:bodyPr>
          <a:lstStyle/>
          <a:p>
            <a:r>
              <a:rPr lang="en-IE" sz="4800" dirty="0"/>
              <a:t>Named after the Persian scholar, </a:t>
            </a:r>
            <a:r>
              <a:rPr lang="en-IE" sz="4800" b="1" dirty="0">
                <a:solidFill>
                  <a:srgbClr val="FF99FF"/>
                </a:solidFill>
              </a:rPr>
              <a:t>Mohammed ibn-Musa al-Khwarizmi</a:t>
            </a:r>
            <a:r>
              <a:rPr lang="en-IE" sz="4800" dirty="0"/>
              <a:t> (780 – 850 AD), produced works on mathematics and astronomy, also known as the father of algebra. </a:t>
            </a:r>
            <a:endParaRPr lang="en-US" sz="4800" dirty="0">
              <a:solidFill>
                <a:srgbClr val="FF99FF"/>
              </a:solidFill>
            </a:endParaRPr>
          </a:p>
        </p:txBody>
      </p:sp>
      <p:sp>
        <p:nvSpPr>
          <p:cNvPr id="5" name="TextBox 4"/>
          <p:cNvSpPr txBox="1"/>
          <p:nvPr/>
        </p:nvSpPr>
        <p:spPr>
          <a:xfrm>
            <a:off x="6104965" y="4921620"/>
            <a:ext cx="5472952" cy="1569660"/>
          </a:xfrm>
          <a:prstGeom prst="rect">
            <a:avLst/>
          </a:prstGeom>
          <a:noFill/>
        </p:spPr>
        <p:txBody>
          <a:bodyPr wrap="square" rtlCol="0">
            <a:spAutoFit/>
          </a:bodyPr>
          <a:lstStyle/>
          <a:p>
            <a:pPr algn="r"/>
            <a:r>
              <a:rPr lang="en-IE" sz="4800" dirty="0">
                <a:solidFill>
                  <a:srgbClr val="FF0000"/>
                </a:solidFill>
              </a:rPr>
              <a:t>In Latin, he was known as </a:t>
            </a:r>
            <a:r>
              <a:rPr lang="en-IE" sz="4800" b="1" dirty="0">
                <a:solidFill>
                  <a:srgbClr val="FFC000"/>
                </a:solidFill>
              </a:rPr>
              <a:t>Algorithm.</a:t>
            </a:r>
            <a:endParaRPr lang="en-US" sz="4800" b="1" dirty="0">
              <a:solidFill>
                <a:srgbClr val="FFC000"/>
              </a:solidFill>
            </a:endParaRPr>
          </a:p>
        </p:txBody>
      </p:sp>
    </p:spTree>
    <p:extLst>
      <p:ext uri="{BB962C8B-B14F-4D97-AF65-F5344CB8AC3E}">
        <p14:creationId xmlns:p14="http://schemas.microsoft.com/office/powerpoint/2010/main" val="317637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6824" y="223199"/>
            <a:ext cx="10416988" cy="3370153"/>
          </a:xfrm>
          <a:prstGeom prst="rect">
            <a:avLst/>
          </a:prstGeom>
          <a:noFill/>
        </p:spPr>
        <p:txBody>
          <a:bodyPr wrap="square" rtlCol="0">
            <a:spAutoFit/>
          </a:bodyPr>
          <a:lstStyle/>
          <a:p>
            <a:pPr>
              <a:spcAft>
                <a:spcPts val="1800"/>
              </a:spcAft>
            </a:pPr>
            <a:r>
              <a:rPr lang="en-IE" sz="5400" b="1" dirty="0">
                <a:solidFill>
                  <a:srgbClr val="FF99FF"/>
                </a:solidFill>
                <a:latin typeface="Lucida Handwriting" panose="03010101010101010101" pitchFamily="66" charset="0"/>
              </a:rPr>
              <a:t>Cyber-security</a:t>
            </a:r>
            <a:r>
              <a:rPr lang="en-IE" sz="4800" b="1" i="1" dirty="0">
                <a:solidFill>
                  <a:srgbClr val="FF99FF"/>
                </a:solidFill>
              </a:rPr>
              <a:t> </a:t>
            </a:r>
          </a:p>
          <a:p>
            <a:r>
              <a:rPr lang="en-IE" sz="4800" dirty="0"/>
              <a:t>the protection of computers from theft or damage to their hardware, software or electronic data.</a:t>
            </a:r>
            <a:endParaRPr lang="en-US" sz="4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341" y="3068619"/>
            <a:ext cx="5437094" cy="326225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1868" y="3593352"/>
            <a:ext cx="4278406" cy="2852270"/>
          </a:xfrm>
          <a:prstGeom prst="rect">
            <a:avLst/>
          </a:prstGeom>
        </p:spPr>
      </p:pic>
    </p:spTree>
    <p:extLst>
      <p:ext uri="{BB962C8B-B14F-4D97-AF65-F5344CB8AC3E}">
        <p14:creationId xmlns:p14="http://schemas.microsoft.com/office/powerpoint/2010/main" val="285921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5575" y="359335"/>
            <a:ext cx="5516741" cy="3765176"/>
          </a:xfrm>
          <a:prstGeom prst="rect">
            <a:avLst/>
          </a:prstGeom>
        </p:spPr>
      </p:pic>
      <p:sp>
        <p:nvSpPr>
          <p:cNvPr id="2" name="TextBox 1"/>
          <p:cNvSpPr txBox="1"/>
          <p:nvPr/>
        </p:nvSpPr>
        <p:spPr>
          <a:xfrm>
            <a:off x="1277874" y="394261"/>
            <a:ext cx="4840938" cy="5632311"/>
          </a:xfrm>
          <a:prstGeom prst="rect">
            <a:avLst/>
          </a:prstGeom>
          <a:noFill/>
        </p:spPr>
        <p:txBody>
          <a:bodyPr wrap="square" rtlCol="0">
            <a:spAutoFit/>
          </a:bodyPr>
          <a:lstStyle/>
          <a:p>
            <a:r>
              <a:rPr lang="en-IE" sz="6000" dirty="0"/>
              <a:t>4-6 hours bus journey depending on the condition of the road and the bus.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2063"/>
          <a:stretch/>
        </p:blipFill>
        <p:spPr>
          <a:xfrm>
            <a:off x="6961075" y="4274636"/>
            <a:ext cx="3678977" cy="2387600"/>
          </a:xfrm>
          <a:prstGeom prst="rect">
            <a:avLst/>
          </a:prstGeom>
        </p:spPr>
      </p:pic>
    </p:spTree>
    <p:extLst>
      <p:ext uri="{BB962C8B-B14F-4D97-AF65-F5344CB8AC3E}">
        <p14:creationId xmlns:p14="http://schemas.microsoft.com/office/powerpoint/2010/main" val="3305533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926" y="3709895"/>
            <a:ext cx="5116752" cy="2922774"/>
          </a:xfrm>
          <a:prstGeom prst="rect">
            <a:avLst/>
          </a:prstGeom>
        </p:spPr>
      </p:pic>
      <p:sp>
        <p:nvSpPr>
          <p:cNvPr id="2" name="TextBox 1"/>
          <p:cNvSpPr txBox="1"/>
          <p:nvPr/>
        </p:nvSpPr>
        <p:spPr>
          <a:xfrm>
            <a:off x="753036" y="510987"/>
            <a:ext cx="10892117" cy="3370153"/>
          </a:xfrm>
          <a:prstGeom prst="rect">
            <a:avLst/>
          </a:prstGeom>
          <a:noFill/>
        </p:spPr>
        <p:txBody>
          <a:bodyPr wrap="square" rtlCol="0">
            <a:spAutoFit/>
          </a:bodyPr>
          <a:lstStyle/>
          <a:p>
            <a:pPr>
              <a:spcAft>
                <a:spcPts val="1800"/>
              </a:spcAft>
            </a:pPr>
            <a:r>
              <a:rPr lang="en-IE" sz="5400" b="1" dirty="0">
                <a:solidFill>
                  <a:srgbClr val="99FF66"/>
                </a:solidFill>
                <a:latin typeface="Lucida Handwriting" panose="03010101010101010101" pitchFamily="66" charset="0"/>
              </a:rPr>
              <a:t>Cloud Robotics</a:t>
            </a:r>
            <a:r>
              <a:rPr lang="en-IE" sz="5400" b="1" i="1" dirty="0">
                <a:solidFill>
                  <a:srgbClr val="99FF66"/>
                </a:solidFill>
                <a:latin typeface="Lucida Handwriting" panose="03010101010101010101" pitchFamily="66" charset="0"/>
              </a:rPr>
              <a:t> </a:t>
            </a:r>
          </a:p>
          <a:p>
            <a:r>
              <a:rPr lang="en-IE" sz="4800" dirty="0"/>
              <a:t>storing and accessing data and programmes over the internet, instead of using the  computer’s hard drive. </a:t>
            </a:r>
            <a:endParaRPr lang="en-US" sz="4800" dirty="0"/>
          </a:p>
        </p:txBody>
      </p:sp>
    </p:spTree>
    <p:extLst>
      <p:ext uri="{BB962C8B-B14F-4D97-AF65-F5344CB8AC3E}">
        <p14:creationId xmlns:p14="http://schemas.microsoft.com/office/powerpoint/2010/main" val="4125848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478" y="4387563"/>
            <a:ext cx="5140245" cy="2390214"/>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613" r="14687"/>
          <a:stretch/>
        </p:blipFill>
        <p:spPr>
          <a:xfrm>
            <a:off x="7449667" y="147918"/>
            <a:ext cx="4639235" cy="4370294"/>
          </a:xfrm>
          <a:prstGeom prst="rect">
            <a:avLst/>
          </a:prstGeom>
        </p:spPr>
      </p:pic>
      <p:sp>
        <p:nvSpPr>
          <p:cNvPr id="2" name="TextBox 1"/>
          <p:cNvSpPr txBox="1"/>
          <p:nvPr/>
        </p:nvSpPr>
        <p:spPr>
          <a:xfrm>
            <a:off x="820271" y="435913"/>
            <a:ext cx="10416988" cy="4031873"/>
          </a:xfrm>
          <a:prstGeom prst="rect">
            <a:avLst/>
          </a:prstGeom>
          <a:noFill/>
        </p:spPr>
        <p:txBody>
          <a:bodyPr wrap="square" rtlCol="0">
            <a:spAutoFit/>
          </a:bodyPr>
          <a:lstStyle/>
          <a:p>
            <a:pPr>
              <a:spcAft>
                <a:spcPts val="1200"/>
              </a:spcAft>
            </a:pPr>
            <a:r>
              <a:rPr lang="en-IE" sz="5400" b="1" dirty="0">
                <a:solidFill>
                  <a:srgbClr val="CC99FF"/>
                </a:solidFill>
                <a:latin typeface="Lucida Handwriting" panose="03010101010101010101" pitchFamily="66" charset="0"/>
              </a:rPr>
              <a:t>Big</a:t>
            </a:r>
            <a:r>
              <a:rPr lang="en-IE" sz="5400" b="1" i="1" dirty="0">
                <a:solidFill>
                  <a:srgbClr val="CC99FF"/>
                </a:solidFill>
                <a:latin typeface="Lucida Handwriting" panose="03010101010101010101" pitchFamily="66" charset="0"/>
              </a:rPr>
              <a:t> </a:t>
            </a:r>
            <a:r>
              <a:rPr lang="en-IE" sz="5400" b="1" dirty="0">
                <a:solidFill>
                  <a:srgbClr val="CC99FF"/>
                </a:solidFill>
                <a:latin typeface="Lucida Handwriting" panose="03010101010101010101" pitchFamily="66" charset="0"/>
              </a:rPr>
              <a:t>Data</a:t>
            </a:r>
            <a:r>
              <a:rPr lang="en-IE" sz="5400" b="1" i="1" dirty="0">
                <a:solidFill>
                  <a:srgbClr val="CC99FF"/>
                </a:solidFill>
                <a:latin typeface="Lucida Handwriting" panose="03010101010101010101" pitchFamily="66" charset="0"/>
              </a:rPr>
              <a:t> </a:t>
            </a:r>
            <a:endParaRPr lang="en-IE" sz="4800" b="1" dirty="0">
              <a:solidFill>
                <a:srgbClr val="CC99FF"/>
              </a:solidFill>
            </a:endParaRPr>
          </a:p>
          <a:p>
            <a:r>
              <a:rPr lang="en-IE" sz="4800" dirty="0"/>
              <a:t>extremely large data sets analysed by computers to reveal patterns, trends and associations, especially relating to human behaviour or interactions.  </a:t>
            </a:r>
            <a:endParaRPr lang="en-US" sz="4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4929" y="4357259"/>
            <a:ext cx="3982465" cy="2394083"/>
          </a:xfrm>
          <a:prstGeom prst="rect">
            <a:avLst/>
          </a:prstGeom>
        </p:spPr>
      </p:pic>
    </p:spTree>
    <p:extLst>
      <p:ext uri="{BB962C8B-B14F-4D97-AF65-F5344CB8AC3E}">
        <p14:creationId xmlns:p14="http://schemas.microsoft.com/office/powerpoint/2010/main" val="1002634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470647"/>
            <a:ext cx="11080376" cy="4031873"/>
          </a:xfrm>
          <a:prstGeom prst="rect">
            <a:avLst/>
          </a:prstGeom>
          <a:noFill/>
        </p:spPr>
        <p:txBody>
          <a:bodyPr wrap="square" rtlCol="0">
            <a:spAutoFit/>
          </a:bodyPr>
          <a:lstStyle/>
          <a:p>
            <a:pPr>
              <a:spcAft>
                <a:spcPts val="1200"/>
              </a:spcAft>
            </a:pPr>
            <a:r>
              <a:rPr lang="en-IE" sz="5400" b="1" dirty="0">
                <a:solidFill>
                  <a:srgbClr val="99FF66"/>
                </a:solidFill>
                <a:latin typeface="Lucida Handwriting" panose="03010101010101010101" pitchFamily="66" charset="0"/>
              </a:rPr>
              <a:t>Moore’s Law</a:t>
            </a:r>
            <a:endParaRPr lang="en-IE" sz="4800" b="1" dirty="0">
              <a:solidFill>
                <a:srgbClr val="99FF66"/>
              </a:solidFill>
            </a:endParaRPr>
          </a:p>
          <a:p>
            <a:r>
              <a:rPr lang="en-IE" sz="4800" dirty="0"/>
              <a:t>a computing term from the 1970s --  the </a:t>
            </a:r>
            <a:r>
              <a:rPr lang="en-IE" sz="4800" dirty="0">
                <a:solidFill>
                  <a:srgbClr val="FFC000"/>
                </a:solidFill>
              </a:rPr>
              <a:t>processing power of computers doubles every two or three years</a:t>
            </a:r>
            <a:r>
              <a:rPr lang="en-IE" sz="4800" dirty="0"/>
              <a:t>, and this is why computers are becoming more powerful. </a:t>
            </a:r>
            <a:endParaRPr lang="en-US" sz="4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187" y="4502520"/>
            <a:ext cx="3754825" cy="2218761"/>
          </a:xfrm>
          <a:prstGeom prst="rect">
            <a:avLst/>
          </a:prstGeom>
        </p:spPr>
      </p:pic>
    </p:spTree>
    <p:extLst>
      <p:ext uri="{BB962C8B-B14F-4D97-AF65-F5344CB8AC3E}">
        <p14:creationId xmlns:p14="http://schemas.microsoft.com/office/powerpoint/2010/main" val="1687681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875" y="336176"/>
            <a:ext cx="11366125" cy="3785652"/>
          </a:xfrm>
          <a:prstGeom prst="rect">
            <a:avLst/>
          </a:prstGeom>
          <a:noFill/>
        </p:spPr>
        <p:txBody>
          <a:bodyPr wrap="square" rtlCol="0">
            <a:spAutoFit/>
          </a:bodyPr>
          <a:lstStyle/>
          <a:p>
            <a:r>
              <a:rPr lang="en-IE" sz="4800" dirty="0"/>
              <a:t>Because the corona virus had caused people to spend more </a:t>
            </a:r>
            <a:r>
              <a:rPr lang="en-IE" sz="4800"/>
              <a:t>time online</a:t>
            </a:r>
            <a:r>
              <a:rPr lang="en-IE" sz="4800" dirty="0"/>
              <a:t>, the software giant Microsoft had seen </a:t>
            </a:r>
            <a:r>
              <a:rPr lang="en-IE" sz="4800" i="1" dirty="0">
                <a:solidFill>
                  <a:srgbClr val="FFC000"/>
                </a:solidFill>
              </a:rPr>
              <a:t>“two years worth of digital transformations (accomplished) in two months.”</a:t>
            </a:r>
            <a:endParaRPr lang="en-US" sz="4800" i="1" dirty="0">
              <a:solidFill>
                <a:srgbClr val="FFC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9577" y="3339043"/>
            <a:ext cx="5889812" cy="3317251"/>
          </a:xfrm>
          <a:prstGeom prst="rect">
            <a:avLst/>
          </a:prstGeom>
          <a:effectLst>
            <a:softEdge rad="317500"/>
          </a:effectLst>
        </p:spPr>
      </p:pic>
    </p:spTree>
    <p:extLst>
      <p:ext uri="{BB962C8B-B14F-4D97-AF65-F5344CB8AC3E}">
        <p14:creationId xmlns:p14="http://schemas.microsoft.com/office/powerpoint/2010/main" val="4149284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4094" y="146418"/>
            <a:ext cx="4410635" cy="4524315"/>
          </a:xfrm>
          <a:prstGeom prst="rect">
            <a:avLst/>
          </a:prstGeom>
          <a:noFill/>
        </p:spPr>
        <p:txBody>
          <a:bodyPr wrap="square" rtlCol="0">
            <a:spAutoFit/>
          </a:bodyPr>
          <a:lstStyle/>
          <a:p>
            <a:r>
              <a:rPr lang="en-IE" sz="4800" dirty="0"/>
              <a:t>In the post-Covid-19 era, we are not going back to the past, in fact, this is </a:t>
            </a:r>
            <a:r>
              <a:rPr lang="en-IE" sz="4800" b="1" dirty="0">
                <a:solidFill>
                  <a:srgbClr val="99FF66"/>
                </a:solidFill>
              </a:rPr>
              <a:t>the new normal</a:t>
            </a:r>
            <a:endParaRPr lang="en-US" sz="4800" b="1" dirty="0">
              <a:solidFill>
                <a:srgbClr val="99FF66"/>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902" y="4841015"/>
            <a:ext cx="3221018" cy="169425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428" y="0"/>
            <a:ext cx="6862572" cy="6858000"/>
          </a:xfrm>
          <a:prstGeom prst="rect">
            <a:avLst/>
          </a:prstGeom>
        </p:spPr>
      </p:pic>
    </p:spTree>
    <p:extLst>
      <p:ext uri="{BB962C8B-B14F-4D97-AF65-F5344CB8AC3E}">
        <p14:creationId xmlns:p14="http://schemas.microsoft.com/office/powerpoint/2010/main" val="136588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04011" y="300973"/>
            <a:ext cx="5979460" cy="3046988"/>
          </a:xfrm>
          <a:prstGeom prst="rect">
            <a:avLst/>
          </a:prstGeom>
          <a:noFill/>
        </p:spPr>
        <p:txBody>
          <a:bodyPr wrap="square" rtlCol="0">
            <a:spAutoFit/>
          </a:bodyPr>
          <a:lstStyle/>
          <a:p>
            <a:pPr algn="ctr"/>
            <a:r>
              <a:rPr lang="en-IE" sz="4800" dirty="0"/>
              <a:t>AI, robots and drones have, and will continue to benefit our society in many ways. </a:t>
            </a:r>
            <a:endParaRPr lang="en-US" sz="48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439"/>
          <a:stretch/>
        </p:blipFill>
        <p:spPr>
          <a:xfrm>
            <a:off x="5960410" y="3347961"/>
            <a:ext cx="6141944" cy="351003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347961"/>
            <a:ext cx="6240069" cy="35100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987308" cy="3347961"/>
          </a:xfrm>
          <a:prstGeom prst="rect">
            <a:avLst/>
          </a:prstGeom>
        </p:spPr>
      </p:pic>
    </p:spTree>
    <p:extLst>
      <p:ext uri="{BB962C8B-B14F-4D97-AF65-F5344CB8AC3E}">
        <p14:creationId xmlns:p14="http://schemas.microsoft.com/office/powerpoint/2010/main" val="5444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8034" y="3544979"/>
            <a:ext cx="5244353" cy="2949949"/>
          </a:xfrm>
          <a:prstGeom prst="rect">
            <a:avLst/>
          </a:prstGeom>
        </p:spPr>
      </p:pic>
      <p:sp>
        <p:nvSpPr>
          <p:cNvPr id="2" name="TextBox 1"/>
          <p:cNvSpPr txBox="1"/>
          <p:nvPr/>
        </p:nvSpPr>
        <p:spPr>
          <a:xfrm>
            <a:off x="759758" y="251770"/>
            <a:ext cx="11416552" cy="3293209"/>
          </a:xfrm>
          <a:prstGeom prst="rect">
            <a:avLst/>
          </a:prstGeom>
          <a:noFill/>
        </p:spPr>
        <p:txBody>
          <a:bodyPr wrap="square" rtlCol="0">
            <a:spAutoFit/>
          </a:bodyPr>
          <a:lstStyle/>
          <a:p>
            <a:pPr>
              <a:spcAft>
                <a:spcPts val="1200"/>
              </a:spcAft>
            </a:pPr>
            <a:r>
              <a:rPr lang="en-IE" sz="5400" dirty="0">
                <a:solidFill>
                  <a:srgbClr val="FF99FF"/>
                </a:solidFill>
                <a:latin typeface="Lucida Handwriting" panose="03010101010101010101" pitchFamily="66" charset="0"/>
              </a:rPr>
              <a:t>Downside -- </a:t>
            </a:r>
          </a:p>
          <a:p>
            <a:r>
              <a:rPr lang="en-IE" sz="4800" dirty="0"/>
              <a:t>it may be impossible for 40-50% of people worldwide to find paid employment  in certain fields or industries.</a:t>
            </a:r>
            <a:endParaRPr lang="en-US" sz="4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414" y="3757529"/>
            <a:ext cx="4297457" cy="2455690"/>
          </a:xfrm>
          <a:prstGeom prst="rect">
            <a:avLst/>
          </a:prstGeom>
        </p:spPr>
      </p:pic>
    </p:spTree>
    <p:extLst>
      <p:ext uri="{BB962C8B-B14F-4D97-AF65-F5344CB8AC3E}">
        <p14:creationId xmlns:p14="http://schemas.microsoft.com/office/powerpoint/2010/main" val="2177519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2161" y="246215"/>
            <a:ext cx="5649839" cy="3144930"/>
          </a:xfrm>
          <a:prstGeom prst="rect">
            <a:avLst/>
          </a:prstGeom>
        </p:spPr>
      </p:pic>
      <p:sp>
        <p:nvSpPr>
          <p:cNvPr id="2" name="TextBox 1"/>
          <p:cNvSpPr txBox="1"/>
          <p:nvPr/>
        </p:nvSpPr>
        <p:spPr>
          <a:xfrm>
            <a:off x="658494" y="551329"/>
            <a:ext cx="8204153" cy="6001643"/>
          </a:xfrm>
          <a:prstGeom prst="rect">
            <a:avLst/>
          </a:prstGeom>
          <a:noFill/>
        </p:spPr>
        <p:txBody>
          <a:bodyPr wrap="square" rtlCol="0">
            <a:spAutoFit/>
          </a:bodyPr>
          <a:lstStyle/>
          <a:p>
            <a:r>
              <a:rPr lang="en-IE" sz="4800" b="1" cap="all" dirty="0">
                <a:solidFill>
                  <a:srgbClr val="FF0000"/>
                </a:solidFill>
                <a:latin typeface="Trebuchet MS" panose="020B0603020202020204" pitchFamily="34" charset="0"/>
              </a:rPr>
              <a:t>Chapter</a:t>
            </a:r>
            <a:r>
              <a:rPr lang="en-IE" sz="4800" b="1" dirty="0">
                <a:solidFill>
                  <a:srgbClr val="FF0000"/>
                </a:solidFill>
                <a:latin typeface="Trebuchet MS" panose="020B0603020202020204" pitchFamily="34" charset="0"/>
              </a:rPr>
              <a:t> 2</a:t>
            </a:r>
            <a:r>
              <a:rPr lang="en-IE" sz="4800" dirty="0"/>
              <a:t> </a:t>
            </a:r>
          </a:p>
          <a:p>
            <a:r>
              <a:rPr lang="en-IE" sz="4800" dirty="0"/>
              <a:t>Focus on</a:t>
            </a:r>
            <a:r>
              <a:rPr lang="en-IE" sz="4800" b="1" dirty="0"/>
              <a:t> </a:t>
            </a:r>
            <a:r>
              <a:rPr lang="en-IE" sz="4800" dirty="0"/>
              <a:t>Artificial Intelligence </a:t>
            </a:r>
            <a:r>
              <a:rPr lang="en-IE" sz="4800" dirty="0">
                <a:effectLst>
                  <a:outerShdw blurRad="38100" dist="38100" dir="2700000" algn="tl">
                    <a:srgbClr val="000000">
                      <a:alpha val="43137"/>
                    </a:srgbClr>
                  </a:outerShdw>
                </a:effectLst>
              </a:rPr>
              <a:t>(AI), </a:t>
            </a:r>
            <a:r>
              <a:rPr lang="en-IE" sz="4800" dirty="0"/>
              <a:t>the rapid development of algorithms, institutions, such as the Data Protection Commission, to help us to cope with the broad reach of surveillance capitalism.</a:t>
            </a:r>
            <a:endParaRPr lang="en-US" sz="4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646" t="14070" b="19010"/>
          <a:stretch/>
        </p:blipFill>
        <p:spPr>
          <a:xfrm>
            <a:off x="8623496" y="3567919"/>
            <a:ext cx="3166317" cy="3161827"/>
          </a:xfrm>
          <a:prstGeom prst="rect">
            <a:avLst/>
          </a:prstGeom>
        </p:spPr>
      </p:pic>
    </p:spTree>
    <p:extLst>
      <p:ext uri="{BB962C8B-B14F-4D97-AF65-F5344CB8AC3E}">
        <p14:creationId xmlns:p14="http://schemas.microsoft.com/office/powerpoint/2010/main" val="461610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455" y="3603812"/>
            <a:ext cx="4710544" cy="325418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9862" y="0"/>
            <a:ext cx="4982137" cy="3321424"/>
          </a:xfrm>
          <a:prstGeom prst="rect">
            <a:avLst/>
          </a:prstGeom>
        </p:spPr>
      </p:pic>
      <p:sp>
        <p:nvSpPr>
          <p:cNvPr id="2" name="TextBox 1"/>
          <p:cNvSpPr txBox="1"/>
          <p:nvPr/>
        </p:nvSpPr>
        <p:spPr>
          <a:xfrm>
            <a:off x="605118" y="322729"/>
            <a:ext cx="8861611" cy="6001643"/>
          </a:xfrm>
          <a:prstGeom prst="rect">
            <a:avLst/>
          </a:prstGeom>
          <a:noFill/>
        </p:spPr>
        <p:txBody>
          <a:bodyPr wrap="square" rtlCol="0">
            <a:spAutoFit/>
          </a:bodyPr>
          <a:lstStyle/>
          <a:p>
            <a:r>
              <a:rPr lang="en-IE" sz="4800" b="1" cap="all" dirty="0">
                <a:solidFill>
                  <a:srgbClr val="FF0000"/>
                </a:solidFill>
                <a:latin typeface="Trebuchet MS" panose="020B0603020202020204" pitchFamily="34" charset="0"/>
              </a:rPr>
              <a:t>Chapter 3</a:t>
            </a:r>
            <a:r>
              <a:rPr lang="en-IE" sz="4800" cap="all" dirty="0"/>
              <a:t> </a:t>
            </a:r>
          </a:p>
          <a:p>
            <a:r>
              <a:rPr lang="en-IE" sz="4800" dirty="0"/>
              <a:t>3D printing transfo</a:t>
            </a:r>
            <a:r>
              <a:rPr lang="en-IE" sz="4800" dirty="0">
                <a:effectLst>
                  <a:outerShdw blurRad="38100" dist="38100" dir="2700000" algn="tl">
                    <a:srgbClr val="000000">
                      <a:alpha val="43137"/>
                    </a:srgbClr>
                  </a:outerShdw>
                </a:effectLst>
              </a:rPr>
              <a:t>rming </a:t>
            </a:r>
            <a:r>
              <a:rPr lang="en-IE" sz="4800" dirty="0"/>
              <a:t>manufacturing, the building industry and medical </a:t>
            </a:r>
            <a:r>
              <a:rPr lang="en-IE" sz="4800" dirty="0">
                <a:effectLst>
                  <a:outerShdw blurRad="38100" dist="38100" dir="2700000" algn="tl">
                    <a:srgbClr val="000000">
                      <a:alpha val="43137"/>
                    </a:srgbClr>
                  </a:outerShdw>
                </a:effectLst>
              </a:rPr>
              <a:t>technologies; </a:t>
            </a:r>
            <a:r>
              <a:rPr lang="en-IE" sz="4800" dirty="0"/>
              <a:t>its major implications for developing countries’ eco</a:t>
            </a:r>
            <a:r>
              <a:rPr lang="en-IE" sz="4800" dirty="0">
                <a:effectLst>
                  <a:outerShdw blurRad="38100" dist="38100" dir="2700000" algn="tl">
                    <a:srgbClr val="000000">
                      <a:alpha val="43137"/>
                    </a:srgbClr>
                  </a:outerShdw>
                </a:effectLst>
              </a:rPr>
              <a:t>nomies</a:t>
            </a:r>
            <a:r>
              <a:rPr lang="en-IE" sz="4800" dirty="0"/>
              <a:t> since developed countries </a:t>
            </a:r>
            <a:r>
              <a:rPr lang="en-IE" sz="4800" dirty="0">
                <a:effectLst>
                  <a:outerShdw blurRad="38100" dist="38100" dir="2700000" algn="tl">
                    <a:srgbClr val="000000">
                      <a:alpha val="43137"/>
                    </a:srgbClr>
                  </a:outerShdw>
                </a:effectLst>
              </a:rPr>
              <a:t>will </a:t>
            </a:r>
            <a:r>
              <a:rPr lang="en-IE" sz="4800" dirty="0"/>
              <a:t>manufacture their goods </a:t>
            </a:r>
            <a:r>
              <a:rPr lang="en-IE" sz="4800" dirty="0">
                <a:effectLst>
                  <a:outerShdw blurRad="38100" dist="38100" dir="2700000" algn="tl">
                    <a:srgbClr val="000000">
                      <a:alpha val="43137"/>
                    </a:srgbClr>
                  </a:outerShdw>
                </a:effectLst>
              </a:rPr>
              <a:t>locally</a:t>
            </a: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4628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8579" y="474371"/>
            <a:ext cx="6784246" cy="6001643"/>
          </a:xfrm>
          <a:prstGeom prst="rect">
            <a:avLst/>
          </a:prstGeom>
          <a:noFill/>
        </p:spPr>
        <p:txBody>
          <a:bodyPr wrap="square" rtlCol="0">
            <a:spAutoFit/>
          </a:bodyPr>
          <a:lstStyle/>
          <a:p>
            <a:r>
              <a:rPr lang="en-IE" sz="4800" b="1" cap="all" dirty="0">
                <a:solidFill>
                  <a:srgbClr val="FF0000"/>
                </a:solidFill>
                <a:latin typeface="Trebuchet MS" panose="020B0603020202020204" pitchFamily="34" charset="0"/>
              </a:rPr>
              <a:t>Chapter 4</a:t>
            </a:r>
            <a:r>
              <a:rPr lang="en-IE" sz="4800" b="1" dirty="0">
                <a:solidFill>
                  <a:srgbClr val="FF0000"/>
                </a:solidFill>
                <a:latin typeface="Trebuchet MS" panose="020B0603020202020204" pitchFamily="34" charset="0"/>
              </a:rPr>
              <a:t> </a:t>
            </a:r>
          </a:p>
          <a:p>
            <a:r>
              <a:rPr lang="en-IE" sz="4800" dirty="0"/>
              <a:t>development of robots and drones used in the retail trade, in education, in the building industry and in mining will have a huge negative impact on jobs in the future. </a:t>
            </a:r>
            <a:endParaRPr lang="en-US" sz="48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664" r="8575"/>
          <a:stretch/>
        </p:blipFill>
        <p:spPr>
          <a:xfrm>
            <a:off x="7395882" y="0"/>
            <a:ext cx="4796118" cy="300613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8492"/>
          <a:stretch/>
        </p:blipFill>
        <p:spPr>
          <a:xfrm>
            <a:off x="7161530" y="4628271"/>
            <a:ext cx="3741965" cy="222972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6198" r="13857"/>
          <a:stretch/>
        </p:blipFill>
        <p:spPr>
          <a:xfrm>
            <a:off x="8699939" y="2828699"/>
            <a:ext cx="3492061" cy="2586517"/>
          </a:xfrm>
          <a:prstGeom prst="ellipse">
            <a:avLst/>
          </a:prstGeom>
        </p:spPr>
      </p:pic>
    </p:spTree>
    <p:extLst>
      <p:ext uri="{BB962C8B-B14F-4D97-AF65-F5344CB8AC3E}">
        <p14:creationId xmlns:p14="http://schemas.microsoft.com/office/powerpoint/2010/main" val="243825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0336" y="0"/>
            <a:ext cx="5271664" cy="6858000"/>
          </a:xfrm>
          <a:prstGeom prst="rect">
            <a:avLst/>
          </a:prstGeom>
        </p:spPr>
      </p:pic>
      <p:sp>
        <p:nvSpPr>
          <p:cNvPr id="2" name="TextBox 1"/>
          <p:cNvSpPr txBox="1"/>
          <p:nvPr/>
        </p:nvSpPr>
        <p:spPr>
          <a:xfrm>
            <a:off x="443754" y="332845"/>
            <a:ext cx="6476582" cy="6001643"/>
          </a:xfrm>
          <a:prstGeom prst="rect">
            <a:avLst/>
          </a:prstGeom>
          <a:noFill/>
        </p:spPr>
        <p:txBody>
          <a:bodyPr wrap="square" rtlCol="0">
            <a:spAutoFit/>
          </a:bodyPr>
          <a:lstStyle/>
          <a:p>
            <a:r>
              <a:rPr lang="en-IE" sz="4800" dirty="0"/>
              <a:t>Davao City: At the overseas telephone centre, book a call for ten minutes but, often after 4-5 minutes, connection breaks down, and frequently, can’t be restored. </a:t>
            </a:r>
            <a:endParaRPr lang="en-US" sz="4800" dirty="0"/>
          </a:p>
        </p:txBody>
      </p:sp>
    </p:spTree>
    <p:extLst>
      <p:ext uri="{BB962C8B-B14F-4D97-AF65-F5344CB8AC3E}">
        <p14:creationId xmlns:p14="http://schemas.microsoft.com/office/powerpoint/2010/main" val="1981288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9632" y="4609605"/>
            <a:ext cx="3570642" cy="211817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6352" y="0"/>
            <a:ext cx="6185648" cy="3092824"/>
          </a:xfrm>
          <a:prstGeom prst="rect">
            <a:avLst/>
          </a:prstGeom>
        </p:spPr>
      </p:pic>
      <p:sp>
        <p:nvSpPr>
          <p:cNvPr id="2" name="TextBox 1"/>
          <p:cNvSpPr txBox="1"/>
          <p:nvPr/>
        </p:nvSpPr>
        <p:spPr>
          <a:xfrm>
            <a:off x="797858" y="295834"/>
            <a:ext cx="9247095" cy="6001643"/>
          </a:xfrm>
          <a:prstGeom prst="rect">
            <a:avLst/>
          </a:prstGeom>
          <a:noFill/>
        </p:spPr>
        <p:txBody>
          <a:bodyPr wrap="square" rtlCol="0">
            <a:spAutoFit/>
          </a:bodyPr>
          <a:lstStyle/>
          <a:p>
            <a:r>
              <a:rPr lang="en-IE" sz="4800" b="1" cap="all" dirty="0">
                <a:solidFill>
                  <a:srgbClr val="FF0000"/>
                </a:solidFill>
                <a:latin typeface="Trebuchet MS" panose="020B0603020202020204" pitchFamily="34" charset="0"/>
              </a:rPr>
              <a:t>Chapter 5</a:t>
            </a:r>
            <a:r>
              <a:rPr lang="en-IE" sz="4800" b="1" dirty="0">
                <a:solidFill>
                  <a:srgbClr val="FF0000"/>
                </a:solidFill>
                <a:latin typeface="Trebuchet MS" panose="020B0603020202020204" pitchFamily="34" charset="0"/>
              </a:rPr>
              <a:t> </a:t>
            </a:r>
          </a:p>
          <a:p>
            <a:r>
              <a:rPr lang="en-IE" sz="4800" dirty="0"/>
              <a:t>focus on the use of robots and drones, especially in agriculture. Running a smart farm in the future will involve getting more value out of agriculture through information technology, mobile phones, apps and the internet in general. </a:t>
            </a:r>
            <a:endParaRPr lang="en-US" sz="4800" dirty="0"/>
          </a:p>
        </p:txBody>
      </p:sp>
    </p:spTree>
    <p:extLst>
      <p:ext uri="{BB962C8B-B14F-4D97-AF65-F5344CB8AC3E}">
        <p14:creationId xmlns:p14="http://schemas.microsoft.com/office/powerpoint/2010/main" val="2093546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6971" y="0"/>
            <a:ext cx="10287000" cy="6858000"/>
          </a:xfrm>
          <a:prstGeom prst="rect">
            <a:avLst/>
          </a:prstGeom>
        </p:spPr>
      </p:pic>
      <p:sp>
        <p:nvSpPr>
          <p:cNvPr id="2" name="TextBox 1"/>
          <p:cNvSpPr txBox="1"/>
          <p:nvPr/>
        </p:nvSpPr>
        <p:spPr>
          <a:xfrm>
            <a:off x="596154" y="3886200"/>
            <a:ext cx="11268634" cy="2308324"/>
          </a:xfrm>
          <a:prstGeom prst="rect">
            <a:avLst/>
          </a:prstGeom>
          <a:noFill/>
        </p:spPr>
        <p:txBody>
          <a:bodyPr wrap="square" rtlCol="0">
            <a:spAutoFit/>
          </a:bodyPr>
          <a:lstStyle/>
          <a:p>
            <a:pPr algn="ctr"/>
            <a:r>
              <a:rPr lang="en-IE" sz="4800" dirty="0">
                <a:effectLst>
                  <a:outerShdw blurRad="38100" dist="38100" dir="2700000" algn="tl">
                    <a:srgbClr val="000000">
                      <a:alpha val="43137"/>
                    </a:srgbClr>
                  </a:outerShdw>
                </a:effectLst>
              </a:rPr>
              <a:t>As these technologies begin to be used on an increasing number of farms, they will have an adverse impact on migrant workers. </a:t>
            </a: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79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345" y="96081"/>
            <a:ext cx="5016655" cy="3131364"/>
          </a:xfrm>
          <a:prstGeom prst="ellipse">
            <a:avLst/>
          </a:prstGeom>
        </p:spPr>
      </p:pic>
      <p:sp>
        <p:nvSpPr>
          <p:cNvPr id="2" name="TextBox 1"/>
          <p:cNvSpPr txBox="1"/>
          <p:nvPr/>
        </p:nvSpPr>
        <p:spPr>
          <a:xfrm>
            <a:off x="551330" y="403412"/>
            <a:ext cx="8538882" cy="5416868"/>
          </a:xfrm>
          <a:prstGeom prst="rect">
            <a:avLst/>
          </a:prstGeom>
          <a:noFill/>
        </p:spPr>
        <p:txBody>
          <a:bodyPr wrap="square" rtlCol="0">
            <a:spAutoFit/>
          </a:bodyPr>
          <a:lstStyle/>
          <a:p>
            <a:pPr>
              <a:spcAft>
                <a:spcPts val="1200"/>
              </a:spcAft>
            </a:pPr>
            <a:r>
              <a:rPr lang="en-IE" sz="4800" b="1" cap="all" dirty="0">
                <a:solidFill>
                  <a:srgbClr val="FF0000"/>
                </a:solidFill>
                <a:latin typeface="Trebuchet MS" panose="020B0603020202020204" pitchFamily="34" charset="0"/>
              </a:rPr>
              <a:t>Chapter 6</a:t>
            </a:r>
            <a:r>
              <a:rPr lang="en-IE" sz="4800" cap="all" dirty="0">
                <a:solidFill>
                  <a:srgbClr val="FF0000"/>
                </a:solidFill>
                <a:latin typeface="Trebuchet MS" panose="020B0603020202020204" pitchFamily="34" charset="0"/>
              </a:rPr>
              <a:t> </a:t>
            </a:r>
          </a:p>
          <a:p>
            <a:r>
              <a:rPr lang="en-IE" sz="4800" dirty="0"/>
              <a:t>how adopting these new technologies will affect people who work in nursing homes, caring for sick and the elderly people and, also, those who work with young people. </a:t>
            </a:r>
            <a:endParaRPr lang="en-US" sz="48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0189">
            <a:off x="9090212" y="3227445"/>
            <a:ext cx="2648986" cy="3509532"/>
          </a:xfrm>
          <a:prstGeom prst="roundRect">
            <a:avLst/>
          </a:prstGeom>
        </p:spPr>
      </p:pic>
    </p:spTree>
    <p:extLst>
      <p:ext uri="{BB962C8B-B14F-4D97-AF65-F5344CB8AC3E}">
        <p14:creationId xmlns:p14="http://schemas.microsoft.com/office/powerpoint/2010/main" val="2731191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93596">
            <a:off x="9276487" y="4061011"/>
            <a:ext cx="2660020" cy="243391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0597" y="0"/>
            <a:ext cx="4501403" cy="3000935"/>
          </a:xfrm>
          <a:prstGeom prst="rect">
            <a:avLst/>
          </a:prstGeom>
        </p:spPr>
      </p:pic>
      <p:sp>
        <p:nvSpPr>
          <p:cNvPr id="2" name="TextBox 1"/>
          <p:cNvSpPr txBox="1"/>
          <p:nvPr/>
        </p:nvSpPr>
        <p:spPr>
          <a:xfrm>
            <a:off x="457200" y="332846"/>
            <a:ext cx="9937376" cy="6155531"/>
          </a:xfrm>
          <a:prstGeom prst="rect">
            <a:avLst/>
          </a:prstGeom>
          <a:noFill/>
        </p:spPr>
        <p:txBody>
          <a:bodyPr wrap="square" rtlCol="0">
            <a:spAutoFit/>
          </a:bodyPr>
          <a:lstStyle/>
          <a:p>
            <a:pPr>
              <a:spcAft>
                <a:spcPts val="1200"/>
              </a:spcAft>
            </a:pPr>
            <a:r>
              <a:rPr lang="en-IE" sz="4800" b="1" cap="all" dirty="0">
                <a:solidFill>
                  <a:srgbClr val="FF0000"/>
                </a:solidFill>
                <a:latin typeface="Trebuchet MS" panose="020B0603020202020204" pitchFamily="34" charset="0"/>
              </a:rPr>
              <a:t>Chapter 7</a:t>
            </a:r>
            <a:r>
              <a:rPr lang="en-IE" sz="4800" cap="all" dirty="0"/>
              <a:t> </a:t>
            </a:r>
          </a:p>
          <a:p>
            <a:r>
              <a:rPr lang="en-IE" sz="4800" dirty="0"/>
              <a:t>the economic sector, how new technologies will impact on the retail trade, banking, investment, insurance, accountancy; haemorrhaging of jobs as robot stores, robot hotels, investment algorithms and </a:t>
            </a:r>
            <a:r>
              <a:rPr lang="en-IE" sz="4800" dirty="0" err="1"/>
              <a:t>robo</a:t>
            </a:r>
            <a:r>
              <a:rPr lang="en-IE" sz="4800" dirty="0"/>
              <a:t>-accountants take jobs and exclude people. </a:t>
            </a:r>
            <a:endParaRPr lang="en-US" sz="4800" dirty="0"/>
          </a:p>
        </p:txBody>
      </p:sp>
    </p:spTree>
    <p:extLst>
      <p:ext uri="{BB962C8B-B14F-4D97-AF65-F5344CB8AC3E}">
        <p14:creationId xmlns:p14="http://schemas.microsoft.com/office/powerpoint/2010/main" val="4016003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4488" y="159822"/>
            <a:ext cx="4219179" cy="2372363"/>
          </a:xfrm>
          <a:prstGeom prst="rect">
            <a:avLst/>
          </a:prstGeom>
        </p:spPr>
      </p:pic>
      <p:sp>
        <p:nvSpPr>
          <p:cNvPr id="2" name="TextBox 1"/>
          <p:cNvSpPr txBox="1"/>
          <p:nvPr/>
        </p:nvSpPr>
        <p:spPr>
          <a:xfrm>
            <a:off x="751795" y="159822"/>
            <a:ext cx="7308993" cy="3939540"/>
          </a:xfrm>
          <a:prstGeom prst="rect">
            <a:avLst/>
          </a:prstGeom>
          <a:noFill/>
        </p:spPr>
        <p:txBody>
          <a:bodyPr wrap="square" rtlCol="0">
            <a:spAutoFit/>
          </a:bodyPr>
          <a:lstStyle/>
          <a:p>
            <a:pPr>
              <a:spcAft>
                <a:spcPts val="1200"/>
              </a:spcAft>
            </a:pPr>
            <a:r>
              <a:rPr lang="en-IE" sz="4800" b="1" cap="all" dirty="0">
                <a:solidFill>
                  <a:srgbClr val="FF0000"/>
                </a:solidFill>
                <a:latin typeface="Trebuchet MS" panose="020B0603020202020204" pitchFamily="34" charset="0"/>
              </a:rPr>
              <a:t>Chapter 8</a:t>
            </a:r>
          </a:p>
          <a:p>
            <a:r>
              <a:rPr lang="en-IE" sz="4800" dirty="0"/>
              <a:t>focus on the impact autonomous cars and trucks will have on society and the economy in the future.</a:t>
            </a:r>
            <a:endParaRPr lang="en-US" sz="48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836"/>
          <a:stretch/>
        </p:blipFill>
        <p:spPr>
          <a:xfrm>
            <a:off x="6888918" y="3469422"/>
            <a:ext cx="4943414" cy="319015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042" y="4099362"/>
            <a:ext cx="4190629" cy="2560212"/>
          </a:xfrm>
          <a:prstGeom prst="rect">
            <a:avLst/>
          </a:prstGeom>
        </p:spPr>
      </p:pic>
    </p:spTree>
    <p:extLst>
      <p:ext uri="{BB962C8B-B14F-4D97-AF65-F5344CB8AC3E}">
        <p14:creationId xmlns:p14="http://schemas.microsoft.com/office/powerpoint/2010/main" val="1276495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908" y="147090"/>
            <a:ext cx="11631705" cy="4524315"/>
          </a:xfrm>
          <a:prstGeom prst="rect">
            <a:avLst/>
          </a:prstGeom>
          <a:noFill/>
        </p:spPr>
        <p:txBody>
          <a:bodyPr wrap="square" rtlCol="0">
            <a:spAutoFit/>
          </a:bodyPr>
          <a:lstStyle/>
          <a:p>
            <a:r>
              <a:rPr lang="en-IE" sz="4800" dirty="0"/>
              <a:t>Approximately 3.5 million professional truck drivers in the United States serviced by a large back-up of hotels, motels and shops. This sector of the economy will see major changes in the next twenty years and fewer people will be employed.</a:t>
            </a:r>
            <a:endParaRPr lang="en-US" sz="4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332" y="3914590"/>
            <a:ext cx="4411668" cy="294341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8342" y="4139674"/>
            <a:ext cx="3722280" cy="2481520"/>
          </a:xfrm>
          <a:prstGeom prst="rect">
            <a:avLst/>
          </a:prstGeom>
        </p:spPr>
      </p:pic>
    </p:spTree>
    <p:extLst>
      <p:ext uri="{BB962C8B-B14F-4D97-AF65-F5344CB8AC3E}">
        <p14:creationId xmlns:p14="http://schemas.microsoft.com/office/powerpoint/2010/main" val="1335471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882" y="551329"/>
            <a:ext cx="11241741" cy="2462213"/>
          </a:xfrm>
          <a:prstGeom prst="rect">
            <a:avLst/>
          </a:prstGeom>
          <a:noFill/>
        </p:spPr>
        <p:txBody>
          <a:bodyPr wrap="square" rtlCol="0">
            <a:spAutoFit/>
          </a:bodyPr>
          <a:lstStyle/>
          <a:p>
            <a:pPr>
              <a:spcAft>
                <a:spcPts val="1200"/>
              </a:spcAft>
            </a:pPr>
            <a:r>
              <a:rPr lang="en-IE" sz="4800" b="1" cap="all" dirty="0">
                <a:solidFill>
                  <a:srgbClr val="FF0000"/>
                </a:solidFill>
                <a:latin typeface="Trebuchet MS" panose="020B0603020202020204" pitchFamily="34" charset="0"/>
              </a:rPr>
              <a:t>Chapter 9</a:t>
            </a:r>
            <a:r>
              <a:rPr lang="en-IE" sz="4800" dirty="0">
                <a:solidFill>
                  <a:srgbClr val="FF0000"/>
                </a:solidFill>
                <a:latin typeface="Trebuchet MS" panose="020B0603020202020204" pitchFamily="34" charset="0"/>
              </a:rPr>
              <a:t> </a:t>
            </a:r>
          </a:p>
          <a:p>
            <a:r>
              <a:rPr lang="en-IE" sz="4800" dirty="0"/>
              <a:t>the development and impact of military robots and drones on warfare worldwide. </a:t>
            </a:r>
            <a:endParaRPr lang="en-US" sz="4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626" y="3013542"/>
            <a:ext cx="5245767" cy="34914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9612" y="3071158"/>
            <a:ext cx="5064370" cy="3372870"/>
          </a:xfrm>
          <a:prstGeom prst="rect">
            <a:avLst/>
          </a:prstGeom>
        </p:spPr>
      </p:pic>
    </p:spTree>
    <p:extLst>
      <p:ext uri="{BB962C8B-B14F-4D97-AF65-F5344CB8AC3E}">
        <p14:creationId xmlns:p14="http://schemas.microsoft.com/office/powerpoint/2010/main" val="949194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930" y="264183"/>
            <a:ext cx="10416988" cy="3046988"/>
          </a:xfrm>
          <a:prstGeom prst="rect">
            <a:avLst/>
          </a:prstGeom>
          <a:noFill/>
        </p:spPr>
        <p:txBody>
          <a:bodyPr wrap="square" rtlCol="0">
            <a:spAutoFit/>
          </a:bodyPr>
          <a:lstStyle/>
          <a:p>
            <a:r>
              <a:rPr lang="en-IE" sz="4800" dirty="0"/>
              <a:t>Military robots and drones can be used, not just by governments, but, also by terrorists, as drones are relatively inexpensive to manufacture. </a:t>
            </a:r>
            <a:endParaRPr lang="en-US" sz="4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6253" y="3502855"/>
            <a:ext cx="5618724" cy="280936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87" y="3502855"/>
            <a:ext cx="5383237" cy="3028071"/>
          </a:xfrm>
          <a:prstGeom prst="rect">
            <a:avLst/>
          </a:prstGeom>
        </p:spPr>
      </p:pic>
    </p:spTree>
    <p:extLst>
      <p:ext uri="{BB962C8B-B14F-4D97-AF65-F5344CB8AC3E}">
        <p14:creationId xmlns:p14="http://schemas.microsoft.com/office/powerpoint/2010/main" val="3024920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2189" y="3565743"/>
            <a:ext cx="4746812" cy="3032026"/>
          </a:xfrm>
          <a:prstGeom prst="rect">
            <a:avLst/>
          </a:prstGeom>
        </p:spPr>
      </p:pic>
      <p:sp>
        <p:nvSpPr>
          <p:cNvPr id="2" name="TextBox 1"/>
          <p:cNvSpPr txBox="1"/>
          <p:nvPr/>
        </p:nvSpPr>
        <p:spPr>
          <a:xfrm>
            <a:off x="632013" y="188259"/>
            <a:ext cx="10416988" cy="3785652"/>
          </a:xfrm>
          <a:prstGeom prst="rect">
            <a:avLst/>
          </a:prstGeom>
          <a:noFill/>
        </p:spPr>
        <p:txBody>
          <a:bodyPr wrap="square" rtlCol="0">
            <a:spAutoFit/>
          </a:bodyPr>
          <a:lstStyle/>
          <a:p>
            <a:pPr rtl="1"/>
            <a:r>
              <a:rPr lang="en-IE" sz="4800" dirty="0"/>
              <a:t>Military conflicts in the future will not be fought as they were in the past. The chapter deals with the </a:t>
            </a:r>
            <a:r>
              <a:rPr lang="en-IE" sz="4800" b="1" i="1" dirty="0">
                <a:solidFill>
                  <a:srgbClr val="FFC000"/>
                </a:solidFill>
              </a:rPr>
              <a:t>ethics of killer drones</a:t>
            </a:r>
            <a:r>
              <a:rPr lang="en-IE" sz="4800" b="1" dirty="0"/>
              <a:t> </a:t>
            </a:r>
            <a:r>
              <a:rPr lang="en-IE" sz="4800" dirty="0"/>
              <a:t>and argues that the </a:t>
            </a:r>
            <a:r>
              <a:rPr lang="en-IE" sz="4800" b="1" i="1" dirty="0">
                <a:solidFill>
                  <a:srgbClr val="FFC000"/>
                </a:solidFill>
              </a:rPr>
              <a:t>autonomous use of weapons is immoral</a:t>
            </a:r>
            <a:r>
              <a:rPr lang="en-IE" sz="4800" dirty="0"/>
              <a:t>.</a:t>
            </a:r>
            <a:endParaRPr lang="en-US" sz="4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5584" y="4121291"/>
            <a:ext cx="3511269" cy="2342544"/>
          </a:xfrm>
          <a:prstGeom prst="rect">
            <a:avLst/>
          </a:prstGeom>
        </p:spPr>
      </p:pic>
    </p:spTree>
    <p:extLst>
      <p:ext uri="{BB962C8B-B14F-4D97-AF65-F5344CB8AC3E}">
        <p14:creationId xmlns:p14="http://schemas.microsoft.com/office/powerpoint/2010/main" val="721599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1671" y="694820"/>
            <a:ext cx="6992470" cy="5416868"/>
          </a:xfrm>
          <a:prstGeom prst="rect">
            <a:avLst/>
          </a:prstGeom>
          <a:noFill/>
        </p:spPr>
        <p:txBody>
          <a:bodyPr wrap="square" rtlCol="0">
            <a:spAutoFit/>
          </a:bodyPr>
          <a:lstStyle/>
          <a:p>
            <a:pPr>
              <a:spcAft>
                <a:spcPts val="1200"/>
              </a:spcAft>
            </a:pPr>
            <a:r>
              <a:rPr lang="en-GB" sz="4800" b="1" cap="all" dirty="0">
                <a:solidFill>
                  <a:srgbClr val="FF0000"/>
                </a:solidFill>
                <a:latin typeface="Trebuchet MS" panose="020B0603020202020204" pitchFamily="34" charset="0"/>
              </a:rPr>
              <a:t>Chapter 10</a:t>
            </a:r>
            <a:r>
              <a:rPr lang="en-GB" sz="4800" cap="all" dirty="0">
                <a:solidFill>
                  <a:srgbClr val="FF0000"/>
                </a:solidFill>
                <a:latin typeface="Trebuchet MS" panose="020B0603020202020204" pitchFamily="34" charset="0"/>
              </a:rPr>
              <a:t> </a:t>
            </a:r>
          </a:p>
          <a:p>
            <a:r>
              <a:rPr lang="en-GB" sz="4800" dirty="0"/>
              <a:t>the case for a universal basic income since, in the future, many people will not have a paid job and will not have enough money to meet their basic needs. </a:t>
            </a:r>
            <a:endParaRPr lang="en-US" sz="4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098" r="15961"/>
          <a:stretch/>
        </p:blipFill>
        <p:spPr>
          <a:xfrm>
            <a:off x="7924799" y="2855259"/>
            <a:ext cx="3939989" cy="3810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2650" y="304855"/>
            <a:ext cx="4296655" cy="2255744"/>
          </a:xfrm>
          <a:prstGeom prst="rect">
            <a:avLst/>
          </a:prstGeom>
        </p:spPr>
      </p:pic>
    </p:spTree>
    <p:extLst>
      <p:ext uri="{BB962C8B-B14F-4D97-AF65-F5344CB8AC3E}">
        <p14:creationId xmlns:p14="http://schemas.microsoft.com/office/powerpoint/2010/main" val="3883153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7529" y="347397"/>
            <a:ext cx="5808399" cy="5909310"/>
          </a:xfrm>
          <a:prstGeom prst="rect">
            <a:avLst/>
          </a:prstGeom>
          <a:noFill/>
        </p:spPr>
        <p:txBody>
          <a:bodyPr wrap="square" rtlCol="0">
            <a:spAutoFit/>
          </a:bodyPr>
          <a:lstStyle/>
          <a:p>
            <a:r>
              <a:rPr lang="en-IE" sz="5400" b="1" dirty="0">
                <a:solidFill>
                  <a:srgbClr val="FF0000"/>
                </a:solidFill>
              </a:rPr>
              <a:t>Contrast </a:t>
            </a:r>
            <a:r>
              <a:rPr lang="en-IE" sz="5400" dirty="0"/>
              <a:t>the </a:t>
            </a:r>
            <a:r>
              <a:rPr lang="en-IE" sz="5400" dirty="0">
                <a:solidFill>
                  <a:srgbClr val="FFFF00"/>
                </a:solidFill>
              </a:rPr>
              <a:t>effort, drudgery and time </a:t>
            </a:r>
            <a:r>
              <a:rPr lang="en-IE" sz="5400" dirty="0"/>
              <a:t>it took to make that call with the </a:t>
            </a:r>
            <a:r>
              <a:rPr lang="en-IE" sz="5400" dirty="0">
                <a:solidFill>
                  <a:srgbClr val="FFC000"/>
                </a:solidFill>
              </a:rPr>
              <a:t>speed and ease</a:t>
            </a:r>
            <a:r>
              <a:rPr lang="en-IE" sz="5400" dirty="0"/>
              <a:t> of reaching people globally </a:t>
            </a:r>
            <a:r>
              <a:rPr lang="en-IE" sz="5400" dirty="0">
                <a:solidFill>
                  <a:srgbClr val="FFC000"/>
                </a:solidFill>
              </a:rPr>
              <a:t>today</a:t>
            </a:r>
            <a:r>
              <a:rPr lang="en-IE" sz="5400" dirty="0"/>
              <a:t>.</a:t>
            </a:r>
            <a:endParaRPr lang="en-US" sz="5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200" r="17292"/>
          <a:stretch/>
        </p:blipFill>
        <p:spPr>
          <a:xfrm rot="629140">
            <a:off x="6790764" y="1534504"/>
            <a:ext cx="5084693" cy="4366091"/>
          </a:xfrm>
          <a:prstGeom prst="roundRect">
            <a:avLst/>
          </a:prstGeom>
        </p:spPr>
      </p:pic>
    </p:spTree>
    <p:extLst>
      <p:ext uri="{BB962C8B-B14F-4D97-AF65-F5344CB8AC3E}">
        <p14:creationId xmlns:p14="http://schemas.microsoft.com/office/powerpoint/2010/main" val="382437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695" y="240805"/>
            <a:ext cx="11860305" cy="3046988"/>
          </a:xfrm>
          <a:prstGeom prst="rect">
            <a:avLst/>
          </a:prstGeom>
          <a:noFill/>
        </p:spPr>
        <p:txBody>
          <a:bodyPr wrap="square" rtlCol="0">
            <a:spAutoFit/>
          </a:bodyPr>
          <a:lstStyle/>
          <a:p>
            <a:r>
              <a:rPr lang="en-IE" sz="4800" dirty="0"/>
              <a:t>Unless this problem is addressed we could be creating a very unequal society, with a small group of very wealthy people and the rest of the population living from hand to mouth.</a:t>
            </a:r>
            <a:endParaRPr lang="en-US" sz="4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8672" y="3404719"/>
            <a:ext cx="4610210" cy="305136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51" y="3443568"/>
            <a:ext cx="4836750" cy="3207137"/>
          </a:xfrm>
          <a:prstGeom prst="rect">
            <a:avLst/>
          </a:prstGeom>
        </p:spPr>
      </p:pic>
    </p:spTree>
    <p:extLst>
      <p:ext uri="{BB962C8B-B14F-4D97-AF65-F5344CB8AC3E}">
        <p14:creationId xmlns:p14="http://schemas.microsoft.com/office/powerpoint/2010/main" val="2006609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510" r="9510"/>
          <a:stretch/>
        </p:blipFill>
        <p:spPr>
          <a:xfrm rot="386427">
            <a:off x="8314352" y="3816437"/>
            <a:ext cx="3722968" cy="2413659"/>
          </a:xfrm>
          <a:prstGeom prst="rect">
            <a:avLst/>
          </a:prstGeom>
        </p:spPr>
      </p:pic>
      <p:sp>
        <p:nvSpPr>
          <p:cNvPr id="2" name="TextBox 1"/>
          <p:cNvSpPr txBox="1"/>
          <p:nvPr/>
        </p:nvSpPr>
        <p:spPr>
          <a:xfrm>
            <a:off x="597051" y="348588"/>
            <a:ext cx="8110851" cy="5416868"/>
          </a:xfrm>
          <a:prstGeom prst="rect">
            <a:avLst/>
          </a:prstGeom>
          <a:noFill/>
        </p:spPr>
        <p:txBody>
          <a:bodyPr wrap="square" rtlCol="0">
            <a:spAutoFit/>
          </a:bodyPr>
          <a:lstStyle/>
          <a:p>
            <a:pPr>
              <a:spcAft>
                <a:spcPts val="1200"/>
              </a:spcAft>
            </a:pPr>
            <a:r>
              <a:rPr lang="en-IE" sz="4800" b="1" cap="all" dirty="0">
                <a:solidFill>
                  <a:srgbClr val="FF0000"/>
                </a:solidFill>
                <a:latin typeface="Trebuchet MS" panose="020B0603020202020204" pitchFamily="34" charset="0"/>
              </a:rPr>
              <a:t>Chapter 11</a:t>
            </a:r>
            <a:r>
              <a:rPr lang="en-IE" sz="4800" cap="all" dirty="0">
                <a:solidFill>
                  <a:srgbClr val="FF0000"/>
                </a:solidFill>
                <a:latin typeface="Trebuchet MS" panose="020B0603020202020204" pitchFamily="34" charset="0"/>
              </a:rPr>
              <a:t> </a:t>
            </a:r>
          </a:p>
          <a:p>
            <a:r>
              <a:rPr lang="en-IE" sz="4800" dirty="0"/>
              <a:t>the new technologies in the light of the </a:t>
            </a:r>
            <a:r>
              <a:rPr lang="en-IE" sz="4800" b="1" i="1" dirty="0">
                <a:solidFill>
                  <a:srgbClr val="FFC000"/>
                </a:solidFill>
              </a:rPr>
              <a:t>key points of Catholic Social Teaching</a:t>
            </a:r>
            <a:r>
              <a:rPr lang="en-IE" sz="4800" dirty="0">
                <a:solidFill>
                  <a:srgbClr val="FFC000"/>
                </a:solidFill>
              </a:rPr>
              <a:t>, </a:t>
            </a:r>
            <a:r>
              <a:rPr lang="en-IE" sz="4800" dirty="0"/>
              <a:t>particularly the meaningfulness of work and its importance for human beings.</a:t>
            </a:r>
            <a:endParaRPr lang="en-US" sz="4800" dirty="0"/>
          </a:p>
        </p:txBody>
      </p:sp>
      <p:pic>
        <p:nvPicPr>
          <p:cNvPr id="3" name="Picture 5" descr="CompendiumOfSocialDoctrine"/>
          <p:cNvPicPr>
            <a:picLocks noChangeAspect="1" noChangeArrowheads="1"/>
          </p:cNvPicPr>
          <p:nvPr/>
        </p:nvPicPr>
        <p:blipFill>
          <a:blip r:embed="rId3">
            <a:duotone>
              <a:schemeClr val="accent2">
                <a:shade val="45000"/>
                <a:satMod val="135000"/>
              </a:schemeClr>
              <a:prstClr val="white"/>
            </a:duotone>
          </a:blip>
          <a:srcRect l="15755" r="15828"/>
          <a:stretch>
            <a:fillRect/>
          </a:stretch>
        </p:blipFill>
        <p:spPr bwMode="auto">
          <a:xfrm rot="593562">
            <a:off x="7804832" y="356712"/>
            <a:ext cx="2120522" cy="3099423"/>
          </a:xfrm>
          <a:prstGeom prst="rect">
            <a:avLst/>
          </a:prstGeom>
          <a:noFill/>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32116"/>
          <a:stretch/>
        </p:blipFill>
        <p:spPr>
          <a:xfrm>
            <a:off x="4446309" y="5229392"/>
            <a:ext cx="3595366" cy="1374110"/>
          </a:xfrm>
          <a:prstGeom prst="rect">
            <a:avLst/>
          </a:prstGeom>
        </p:spPr>
      </p:pic>
    </p:spTree>
    <p:extLst>
      <p:ext uri="{BB962C8B-B14F-4D97-AF65-F5344CB8AC3E}">
        <p14:creationId xmlns:p14="http://schemas.microsoft.com/office/powerpoint/2010/main" val="4520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3341" y="712694"/>
            <a:ext cx="10112188" cy="2308324"/>
          </a:xfrm>
          <a:prstGeom prst="rect">
            <a:avLst/>
          </a:prstGeom>
          <a:noFill/>
        </p:spPr>
        <p:txBody>
          <a:bodyPr wrap="square" rtlCol="0">
            <a:spAutoFit/>
          </a:bodyPr>
          <a:lstStyle/>
          <a:p>
            <a:pPr algn="ctr"/>
            <a:r>
              <a:rPr lang="en-IE" sz="7200" b="1" dirty="0">
                <a:solidFill>
                  <a:srgbClr val="FFC000"/>
                </a:solidFill>
                <a:latin typeface="Trebuchet MS" panose="020B0603020202020204" pitchFamily="34" charset="0"/>
              </a:rPr>
              <a:t>Robots,</a:t>
            </a:r>
            <a:r>
              <a:rPr lang="en-IE" sz="7200" b="1" dirty="0">
                <a:latin typeface="Trebuchet MS" panose="020B0603020202020204" pitchFamily="34" charset="0"/>
              </a:rPr>
              <a:t> </a:t>
            </a:r>
            <a:r>
              <a:rPr lang="en-IE" sz="7200" b="1" dirty="0">
                <a:solidFill>
                  <a:srgbClr val="99FF66"/>
                </a:solidFill>
                <a:latin typeface="Trebuchet MS" panose="020B0603020202020204" pitchFamily="34" charset="0"/>
              </a:rPr>
              <a:t>Ethics</a:t>
            </a:r>
            <a:r>
              <a:rPr lang="en-IE" sz="7200" b="1" dirty="0">
                <a:latin typeface="Trebuchet MS" panose="020B0603020202020204" pitchFamily="34" charset="0"/>
              </a:rPr>
              <a:t> </a:t>
            </a:r>
          </a:p>
          <a:p>
            <a:pPr algn="ctr"/>
            <a:r>
              <a:rPr lang="en-IE" sz="7200" b="1" dirty="0">
                <a:latin typeface="Trebuchet MS" panose="020B0603020202020204" pitchFamily="34" charset="0"/>
              </a:rPr>
              <a:t>and the </a:t>
            </a:r>
            <a:r>
              <a:rPr lang="en-IE" sz="7200" b="1" dirty="0">
                <a:solidFill>
                  <a:srgbClr val="FF0000"/>
                </a:solidFill>
                <a:latin typeface="Trebuchet MS" panose="020B0603020202020204" pitchFamily="34" charset="0"/>
              </a:rPr>
              <a:t>Future of Jobs</a:t>
            </a:r>
            <a:endParaRPr lang="en-US" sz="7200" dirty="0">
              <a:solidFill>
                <a:srgbClr val="FF0000"/>
              </a:solidFill>
              <a:latin typeface="Trebuchet MS" panose="020B0603020202020204" pitchFamily="34" charset="0"/>
            </a:endParaRPr>
          </a:p>
        </p:txBody>
      </p:sp>
      <p:sp>
        <p:nvSpPr>
          <p:cNvPr id="5" name="TextBox 4"/>
          <p:cNvSpPr txBox="1"/>
          <p:nvPr/>
        </p:nvSpPr>
        <p:spPr>
          <a:xfrm>
            <a:off x="3904129" y="5271247"/>
            <a:ext cx="4356847" cy="646331"/>
          </a:xfrm>
          <a:prstGeom prst="rect">
            <a:avLst/>
          </a:prstGeom>
          <a:noFill/>
        </p:spPr>
        <p:txBody>
          <a:bodyPr wrap="square" rtlCol="0">
            <a:spAutoFit/>
          </a:bodyPr>
          <a:lstStyle/>
          <a:p>
            <a:pPr algn="ctr"/>
            <a:r>
              <a:rPr lang="en-IE" sz="3600" dirty="0"/>
              <a:t>Sean </a:t>
            </a:r>
            <a:r>
              <a:rPr lang="en-IE" sz="3600" dirty="0" err="1"/>
              <a:t>McDonagh</a:t>
            </a:r>
            <a:r>
              <a:rPr lang="en-IE" sz="3600" dirty="0"/>
              <a:t>,  SSC</a:t>
            </a:r>
            <a:endParaRPr lang="en-US"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9992" y="3219540"/>
            <a:ext cx="2865120" cy="1624584"/>
          </a:xfrm>
          <a:prstGeom prst="rect">
            <a:avLst/>
          </a:prstGeom>
        </p:spPr>
      </p:pic>
      <p:sp>
        <p:nvSpPr>
          <p:cNvPr id="2" name="TextBox 1"/>
          <p:cNvSpPr txBox="1"/>
          <p:nvPr/>
        </p:nvSpPr>
        <p:spPr>
          <a:xfrm>
            <a:off x="277837" y="5918450"/>
            <a:ext cx="3626292" cy="646331"/>
          </a:xfrm>
          <a:prstGeom prst="rect">
            <a:avLst/>
          </a:prstGeom>
          <a:noFill/>
        </p:spPr>
        <p:txBody>
          <a:bodyPr wrap="square" rtlCol="0">
            <a:spAutoFit/>
          </a:bodyPr>
          <a:lstStyle/>
          <a:p>
            <a:r>
              <a:rPr lang="en-US" i="1" dirty="0">
                <a:solidFill>
                  <a:srgbClr val="99FFCC"/>
                </a:solidFill>
              </a:rPr>
              <a:t>Images sourced from the Internet December 2020</a:t>
            </a:r>
          </a:p>
        </p:txBody>
      </p:sp>
    </p:spTree>
    <p:extLst>
      <p:ext uri="{BB962C8B-B14F-4D97-AF65-F5344CB8AC3E}">
        <p14:creationId xmlns:p14="http://schemas.microsoft.com/office/powerpoint/2010/main" val="2182631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1578" r="12834"/>
          <a:stretch/>
        </p:blipFill>
        <p:spPr>
          <a:xfrm>
            <a:off x="9144000" y="3076177"/>
            <a:ext cx="3048000" cy="376083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0235">
            <a:off x="7763435" y="-13448"/>
            <a:ext cx="4428565" cy="3321424"/>
          </a:xfrm>
          <a:prstGeom prst="ellipse">
            <a:avLst/>
          </a:prstGeom>
        </p:spPr>
      </p:pic>
      <p:sp>
        <p:nvSpPr>
          <p:cNvPr id="2" name="TextBox 1"/>
          <p:cNvSpPr txBox="1"/>
          <p:nvPr/>
        </p:nvSpPr>
        <p:spPr>
          <a:xfrm>
            <a:off x="295781" y="2728069"/>
            <a:ext cx="9170948" cy="3785652"/>
          </a:xfrm>
          <a:prstGeom prst="rect">
            <a:avLst/>
          </a:prstGeom>
          <a:noFill/>
        </p:spPr>
        <p:txBody>
          <a:bodyPr wrap="square" rtlCol="0">
            <a:spAutoFit/>
          </a:bodyPr>
          <a:lstStyle/>
          <a:p>
            <a:pPr algn="ctr"/>
            <a:r>
              <a:rPr lang="en-IE" sz="4800" dirty="0">
                <a:effectLst>
                  <a:outerShdw blurRad="38100" dist="38100" dir="2700000" algn="tl">
                    <a:srgbClr val="000000">
                      <a:alpha val="43137"/>
                    </a:srgbClr>
                  </a:outerShdw>
                </a:effectLst>
              </a:rPr>
              <a:t>Now it is possible to phone, text, Skype or email people in Lake </a:t>
            </a:r>
            <a:r>
              <a:rPr lang="en-IE" sz="4800" dirty="0" err="1">
                <a:effectLst>
                  <a:outerShdw blurRad="38100" dist="38100" dir="2700000" algn="tl">
                    <a:srgbClr val="000000">
                      <a:alpha val="43137"/>
                    </a:srgbClr>
                  </a:outerShdw>
                </a:effectLst>
              </a:rPr>
              <a:t>Sebu</a:t>
            </a:r>
            <a:r>
              <a:rPr lang="en-IE" sz="4800" dirty="0">
                <a:effectLst>
                  <a:outerShdw blurRad="38100" dist="38100" dir="2700000" algn="tl">
                    <a:srgbClr val="000000">
                      <a:alpha val="43137"/>
                    </a:srgbClr>
                  </a:outerShdw>
                </a:effectLst>
              </a:rPr>
              <a:t>. </a:t>
            </a:r>
          </a:p>
          <a:p>
            <a:pPr algn="ctr"/>
            <a:r>
              <a:rPr lang="en-IE" sz="4800" dirty="0">
                <a:effectLst>
                  <a:outerShdw blurRad="38100" dist="38100" dir="2700000" algn="tl">
                    <a:srgbClr val="000000">
                      <a:alpha val="43137"/>
                    </a:srgbClr>
                  </a:outerShdw>
                </a:effectLst>
              </a:rPr>
              <a:t>Many </a:t>
            </a:r>
            <a:r>
              <a:rPr lang="en-IE" sz="4800" dirty="0" err="1">
                <a:effectLst>
                  <a:outerShdw blurRad="38100" dist="38100" dir="2700000" algn="tl">
                    <a:srgbClr val="000000">
                      <a:alpha val="43137"/>
                    </a:srgbClr>
                  </a:outerShdw>
                </a:effectLst>
              </a:rPr>
              <a:t>T’Bolis</a:t>
            </a:r>
            <a:r>
              <a:rPr lang="en-IE" sz="4800" dirty="0">
                <a:effectLst>
                  <a:outerShdw blurRad="38100" dist="38100" dir="2700000" algn="tl">
                    <a:srgbClr val="000000">
                      <a:alpha val="43137"/>
                    </a:srgbClr>
                  </a:outerShdw>
                </a:effectLst>
              </a:rPr>
              <a:t> have Facebook accounts or use other social media platforms. </a:t>
            </a: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4501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624</TotalTime>
  <Words>2109</Words>
  <Application>Microsoft Office PowerPoint</Application>
  <PresentationFormat>Widescreen</PresentationFormat>
  <Paragraphs>130</Paragraphs>
  <Slides>82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Arial</vt:lpstr>
      <vt:lpstr>BakerSignet BT</vt:lpstr>
      <vt:lpstr>Calibri</vt:lpstr>
      <vt:lpstr>Calibri Light</vt:lpstr>
      <vt:lpstr>Lucida Handwriting</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 Noni FMM</dc:creator>
  <cp:lastModifiedBy>Sean McDonagh</cp:lastModifiedBy>
  <cp:revision>71</cp:revision>
  <dcterms:created xsi:type="dcterms:W3CDTF">2020-11-02T07:07:27Z</dcterms:created>
  <dcterms:modified xsi:type="dcterms:W3CDTF">2022-01-19T18:28:22Z</dcterms:modified>
</cp:coreProperties>
</file>