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embeddedFontLst>
    <p:embeddedFont>
      <p:font typeface="Bodoni" pitchFamily="2" charset="0"/>
      <p:regular r:id="rId40"/>
      <p:bold r:id="rId41"/>
      <p:italic r:id="rId42"/>
      <p:boldItalic r:id="rId43"/>
    </p:embeddedFont>
    <p:embeddedFont>
      <p:font typeface="Cambria Math" panose="02040503050406030204" pitchFamily="18" charset="0"/>
      <p:regular r:id="rId44"/>
    </p:embeddedFont>
    <p:embeddedFont>
      <p:font typeface="Comic Sans MS" panose="030F0902030302020204" pitchFamily="66" charset="0"/>
      <p:regular r:id="rId45"/>
      <p:bold r:id="rId46"/>
      <p:italic r:id="rId47"/>
      <p:boldItalic r:id="rId48"/>
    </p:embeddedFont>
    <p:embeddedFont>
      <p:font typeface="Courgette" panose="02000603070400060004" pitchFamily="2" charset="77"/>
      <p:regular r:id="rId49"/>
    </p:embeddedFont>
    <p:embeddedFont>
      <p:font typeface="Dancing Script" pitchFamily="2" charset="77"/>
      <p:regular r:id="rId50"/>
      <p:bold r:id="rId51"/>
    </p:embeddedFont>
    <p:embeddedFont>
      <p:font typeface="Eater" pitchFamily="2" charset="77"/>
      <p:regular r:id="rId52"/>
    </p:embeddedFont>
    <p:embeddedFont>
      <p:font typeface="Quattrocento Sans" panose="020B0502050000020003" pitchFamily="34" charset="0"/>
      <p:regular r:id="rId53"/>
      <p:bold r:id="rId54"/>
      <p:italic r:id="rId55"/>
      <p:boldItalic r:id="rId56"/>
    </p:embeddedFont>
    <p:embeddedFont>
      <p:font typeface="Quintessential" panose="03020500000000020000" pitchFamily="66" charset="0"/>
      <p:regular r:id="rId57"/>
    </p:embeddedFont>
    <p:embeddedFont>
      <p:font typeface="Stardos Stencil" panose="02000506070000020003" pitchFamily="2" charset="77"/>
      <p:regular r:id="rId58"/>
      <p:bold r:id="rId59"/>
    </p:embeddedFont>
    <p:embeddedFont>
      <p:font typeface="Trebuchet MS" panose="020B070302020209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6" d="100"/>
          <a:sy n="106" d="100"/>
        </p:scale>
        <p:origin x="133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2cf1ca22c3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2cf1ca22c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93" name="Google Shape;9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FEFEFE"/>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0" name="Google Shape;10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
        <p:nvSpPr>
          <p:cNvPr id="103" name="Google Shape;103;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8" name="Google Shape;108;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FEFEFE"/>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15" name="Google Shape;115;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
        <p:nvSpPr>
          <p:cNvPr id="118" name="Google Shape;118;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PH" sz="8000">
                <a:solidFill>
                  <a:schemeClr val="accent1"/>
                </a:solidFill>
                <a:latin typeface="Arial"/>
                <a:ea typeface="Arial"/>
                <a:cs typeface="Arial"/>
                <a:sym typeface="Arial"/>
              </a:rPr>
              <a:t>”</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3"/>
          <p:cNvGrpSpPr/>
          <p:nvPr/>
        </p:nvGrpSpPr>
        <p:grpSpPr>
          <a:xfrm>
            <a:off x="0" y="-8467"/>
            <a:ext cx="12192000" cy="6866467"/>
            <a:chOff x="0" y="-8467"/>
            <a:chExt cx="12192000" cy="6866467"/>
          </a:xfrm>
        </p:grpSpPr>
        <p:cxnSp>
          <p:nvCxnSpPr>
            <p:cNvPr id="28" name="Google Shape;28;p3"/>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29" name="Google Shape;29;p3"/>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30" name="Google Shape;30;p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FEFEFE"/>
                </a:solidFill>
              </a:defRPr>
            </a:lvl1pPr>
            <a:lvl2pPr lvl="1" algn="ctr">
              <a:spcBef>
                <a:spcPts val="1000"/>
              </a:spcBef>
              <a:spcAft>
                <a:spcPts val="0"/>
              </a:spcAft>
              <a:buSzPts val="1280"/>
              <a:buNone/>
              <a:defRPr>
                <a:solidFill>
                  <a:schemeClr val="lt1"/>
                </a:solidFill>
              </a:defRPr>
            </a:lvl2pPr>
            <a:lvl3pPr lvl="2" algn="ctr">
              <a:spcBef>
                <a:spcPts val="1000"/>
              </a:spcBef>
              <a:spcAft>
                <a:spcPts val="0"/>
              </a:spcAft>
              <a:buSzPts val="1120"/>
              <a:buNone/>
              <a:defRPr>
                <a:solidFill>
                  <a:schemeClr val="lt1"/>
                </a:solidFill>
              </a:defRPr>
            </a:lvl3pPr>
            <a:lvl4pPr lvl="3" algn="ctr">
              <a:spcBef>
                <a:spcPts val="1000"/>
              </a:spcBef>
              <a:spcAft>
                <a:spcPts val="0"/>
              </a:spcAft>
              <a:buSzPts val="960"/>
              <a:buNone/>
              <a:defRPr>
                <a:solidFill>
                  <a:schemeClr val="lt1"/>
                </a:solidFill>
              </a:defRPr>
            </a:lvl4pPr>
            <a:lvl5pPr lvl="4" algn="ctr">
              <a:spcBef>
                <a:spcPts val="1000"/>
              </a:spcBef>
              <a:spcAft>
                <a:spcPts val="0"/>
              </a:spcAft>
              <a:buSzPts val="960"/>
              <a:buNone/>
              <a:defRPr>
                <a:solidFill>
                  <a:schemeClr val="lt1"/>
                </a:solidFill>
              </a:defRPr>
            </a:lvl5pPr>
            <a:lvl6pPr lvl="5" algn="ctr">
              <a:spcBef>
                <a:spcPts val="1000"/>
              </a:spcBef>
              <a:spcAft>
                <a:spcPts val="0"/>
              </a:spcAft>
              <a:buSzPts val="960"/>
              <a:buNone/>
              <a:defRPr>
                <a:solidFill>
                  <a:schemeClr val="lt1"/>
                </a:solidFill>
              </a:defRPr>
            </a:lvl6pPr>
            <a:lvl7pPr lvl="6" algn="ctr">
              <a:spcBef>
                <a:spcPts val="1000"/>
              </a:spcBef>
              <a:spcAft>
                <a:spcPts val="0"/>
              </a:spcAft>
              <a:buSzPts val="960"/>
              <a:buNone/>
              <a:defRPr>
                <a:solidFill>
                  <a:schemeClr val="lt1"/>
                </a:solidFill>
              </a:defRPr>
            </a:lvl7pPr>
            <a:lvl8pPr lvl="7" algn="ctr">
              <a:spcBef>
                <a:spcPts val="1000"/>
              </a:spcBef>
              <a:spcAft>
                <a:spcPts val="0"/>
              </a:spcAft>
              <a:buSzPts val="960"/>
              <a:buNone/>
              <a:defRPr>
                <a:solidFill>
                  <a:schemeClr val="lt1"/>
                </a:solidFill>
              </a:defRPr>
            </a:lvl8pPr>
            <a:lvl9pPr lvl="8" algn="ctr">
              <a:spcBef>
                <a:spcPts val="1000"/>
              </a:spcBef>
              <a:spcAft>
                <a:spcPts val="0"/>
              </a:spcAft>
              <a:buSzPts val="960"/>
              <a:buNone/>
              <a:defRPr>
                <a:solidFill>
                  <a:schemeClr val="lt1"/>
                </a:solidFill>
              </a:defRPr>
            </a:lvl9pPr>
          </a:lstStyle>
          <a:p>
            <a:endParaRPr/>
          </a:p>
        </p:txBody>
      </p:sp>
      <p:sp>
        <p:nvSpPr>
          <p:cNvPr id="40" name="Google Shape;40;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5"/>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FEFEFE"/>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52" name="Google Shape;52;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a:spLocks noGrp="1"/>
          </p:cNvSpPr>
          <p:nvPr>
            <p:ph type="pic" idx="2"/>
          </p:nvPr>
        </p:nvSpPr>
        <p:spPr>
          <a:xfrm>
            <a:off x="677334" y="609600"/>
            <a:ext cx="8596668" cy="3845718"/>
          </a:xfrm>
          <a:prstGeom prst="rect">
            <a:avLst/>
          </a:prstGeom>
          <a:noFill/>
          <a:ln>
            <a:noFill/>
          </a:ln>
        </p:spPr>
      </p:sp>
      <p:sp>
        <p:nvSpPr>
          <p:cNvPr id="86" name="Google Shape;86;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8" name="Google Shape;8;p1"/>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8" name="Google Shape;18;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FEFEFE"/>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FEFEFE"/>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FEFEFE"/>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0" name="Google Shape;20;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1" name="Google Shape;21;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PH"/>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p:nvPr/>
        </p:nvSpPr>
        <p:spPr>
          <a:xfrm>
            <a:off x="1086466" y="250546"/>
            <a:ext cx="5963263"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6600" b="1" i="0" u="none" strike="noStrike" cap="none">
                <a:solidFill>
                  <a:srgbClr val="FF66FF"/>
                </a:solidFill>
                <a:latin typeface="Gentium Basic"/>
                <a:ea typeface="Gentium Basic"/>
                <a:cs typeface="Gentium Basic"/>
                <a:sym typeface="Gentium Basic"/>
              </a:rPr>
              <a:t>Columban’s understanding of God --</a:t>
            </a:r>
            <a:endParaRPr sz="6600" b="1">
              <a:solidFill>
                <a:srgbClr val="FF66FF"/>
              </a:solidFill>
              <a:latin typeface="Gentium Basic"/>
              <a:ea typeface="Gentium Basic"/>
              <a:cs typeface="Gentium Basic"/>
              <a:sym typeface="Gentium Basic"/>
            </a:endParaRPr>
          </a:p>
        </p:txBody>
      </p:sp>
      <p:sp>
        <p:nvSpPr>
          <p:cNvPr id="144" name="Google Shape;144;p18"/>
          <p:cNvSpPr txBox="1"/>
          <p:nvPr/>
        </p:nvSpPr>
        <p:spPr>
          <a:xfrm>
            <a:off x="800847" y="3389882"/>
            <a:ext cx="91146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800" i="1">
                <a:solidFill>
                  <a:schemeClr val="lt1"/>
                </a:solidFill>
                <a:latin typeface="Bodoni"/>
                <a:ea typeface="Bodoni"/>
                <a:cs typeface="Bodoni"/>
                <a:sym typeface="Bodoni"/>
              </a:rPr>
              <a:t>a Christian response to </a:t>
            </a:r>
            <a:endParaRPr/>
          </a:p>
          <a:p>
            <a:pPr marL="0" marR="0" lvl="0" indent="0" algn="l" rtl="0">
              <a:spcBef>
                <a:spcPts val="0"/>
              </a:spcBef>
              <a:spcAft>
                <a:spcPts val="0"/>
              </a:spcAft>
              <a:buNone/>
            </a:pPr>
            <a:r>
              <a:rPr lang="en-PH" sz="4800" i="1">
                <a:solidFill>
                  <a:schemeClr val="lt1"/>
                </a:solidFill>
                <a:latin typeface="Bodoni"/>
                <a:ea typeface="Bodoni"/>
                <a:cs typeface="Bodoni"/>
                <a:sym typeface="Bodoni"/>
              </a:rPr>
              <a:t>climate change and </a:t>
            </a:r>
            <a:endParaRPr/>
          </a:p>
          <a:p>
            <a:pPr marL="0" marR="0" lvl="0" indent="0" algn="l" rtl="0">
              <a:spcBef>
                <a:spcPts val="0"/>
              </a:spcBef>
              <a:spcAft>
                <a:spcPts val="0"/>
              </a:spcAft>
              <a:buNone/>
            </a:pPr>
            <a:r>
              <a:rPr lang="en-PH" sz="4800" i="1">
                <a:solidFill>
                  <a:schemeClr val="lt1"/>
                </a:solidFill>
                <a:latin typeface="Bodoni"/>
                <a:ea typeface="Bodoni"/>
                <a:cs typeface="Bodoni"/>
                <a:sym typeface="Bodoni"/>
              </a:rPr>
              <a:t>the destruction of biodiversity</a:t>
            </a:r>
            <a:endParaRPr sz="4800" i="1">
              <a:solidFill>
                <a:schemeClr val="lt1"/>
              </a:solidFill>
              <a:latin typeface="Bodoni"/>
              <a:ea typeface="Bodoni"/>
              <a:cs typeface="Bodoni"/>
              <a:sym typeface="Bodoni"/>
            </a:endParaRPr>
          </a:p>
        </p:txBody>
      </p:sp>
      <p:sp>
        <p:nvSpPr>
          <p:cNvPr id="145" name="Google Shape;145;p18"/>
          <p:cNvSpPr txBox="1"/>
          <p:nvPr/>
        </p:nvSpPr>
        <p:spPr>
          <a:xfrm>
            <a:off x="8898193" y="6203762"/>
            <a:ext cx="2566220" cy="40011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a:solidFill>
                  <a:schemeClr val="lt1"/>
                </a:solidFill>
                <a:latin typeface="Trebuchet MS"/>
                <a:ea typeface="Trebuchet MS"/>
                <a:cs typeface="Trebuchet MS"/>
                <a:sym typeface="Trebuchet MS"/>
              </a:rPr>
              <a:t>Sean McDonagh, SSC</a:t>
            </a:r>
            <a:endParaRPr sz="2000">
              <a:solidFill>
                <a:schemeClr val="lt1"/>
              </a:solidFill>
              <a:latin typeface="Trebuchet MS"/>
              <a:ea typeface="Trebuchet MS"/>
              <a:cs typeface="Trebuchet MS"/>
              <a:sym typeface="Trebuchet MS"/>
            </a:endParaRPr>
          </a:p>
        </p:txBody>
      </p:sp>
      <p:pic>
        <p:nvPicPr>
          <p:cNvPr id="146" name="Google Shape;146;p18" descr="IMG_4045.JPG"/>
          <p:cNvPicPr preferRelativeResize="0"/>
          <p:nvPr/>
        </p:nvPicPr>
        <p:blipFill rotWithShape="1">
          <a:blip r:embed="rId3">
            <a:alphaModFix/>
          </a:blip>
          <a:srcRect l="14443" r="5556" b="18888"/>
          <a:stretch/>
        </p:blipFill>
        <p:spPr>
          <a:xfrm>
            <a:off x="7353137" y="-1"/>
            <a:ext cx="4724400" cy="63867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2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7" descr="monasterboice-CoLouth-5th cent.jpg"/>
          <p:cNvPicPr preferRelativeResize="0"/>
          <p:nvPr/>
        </p:nvPicPr>
        <p:blipFill rotWithShape="1">
          <a:blip r:embed="rId3">
            <a:alphaModFix/>
          </a:blip>
          <a:srcRect l="11765"/>
          <a:stretch/>
        </p:blipFill>
        <p:spPr>
          <a:xfrm>
            <a:off x="0" y="0"/>
            <a:ext cx="10865725" cy="6913575"/>
          </a:xfrm>
          <a:prstGeom prst="rect">
            <a:avLst/>
          </a:prstGeom>
          <a:noFill/>
          <a:ln>
            <a:noFill/>
          </a:ln>
        </p:spPr>
      </p:pic>
      <p:sp>
        <p:nvSpPr>
          <p:cNvPr id="204" name="Google Shape;204;p27"/>
          <p:cNvSpPr txBox="1"/>
          <p:nvPr/>
        </p:nvSpPr>
        <p:spPr>
          <a:xfrm>
            <a:off x="-115750" y="-434000"/>
            <a:ext cx="3790800" cy="3391500"/>
          </a:xfrm>
          <a:prstGeom prst="rect">
            <a:avLst/>
          </a:prstGeom>
          <a:solidFill>
            <a:srgbClr val="F1A298"/>
          </a:solidFill>
          <a:ln w="9525" cap="flat" cmpd="sng">
            <a:solidFill>
              <a:srgbClr val="F8D0C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PH" sz="8000" i="1">
                <a:solidFill>
                  <a:schemeClr val="lt1"/>
                </a:solidFill>
                <a:latin typeface="Courgette"/>
                <a:ea typeface="Courgette"/>
                <a:cs typeface="Courgette"/>
                <a:sym typeface="Courgette"/>
              </a:rPr>
              <a:t>T</a:t>
            </a:r>
            <a:r>
              <a:rPr lang="en-PH" sz="4100" i="1">
                <a:solidFill>
                  <a:schemeClr val="lt1"/>
                </a:solidFill>
                <a:latin typeface="Courgette"/>
                <a:ea typeface="Courgette"/>
                <a:cs typeface="Courgette"/>
                <a:sym typeface="Courgette"/>
              </a:rPr>
              <a:t>he Vision of God in early Irish Christianity</a:t>
            </a:r>
            <a:endParaRPr sz="4100">
              <a:solidFill>
                <a:schemeClr val="lt1"/>
              </a:solidFill>
              <a:latin typeface="Courgette"/>
              <a:ea typeface="Courgette"/>
              <a:cs typeface="Courgette"/>
              <a:sym typeface="Courgette"/>
            </a:endParaRPr>
          </a:p>
        </p:txBody>
      </p:sp>
      <p:sp>
        <p:nvSpPr>
          <p:cNvPr id="205" name="Google Shape;205;p27"/>
          <p:cNvSpPr txBox="1"/>
          <p:nvPr/>
        </p:nvSpPr>
        <p:spPr>
          <a:xfrm>
            <a:off x="1376919" y="4179882"/>
            <a:ext cx="9635700" cy="2358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dirty="0"/>
          </a:p>
          <a:p>
            <a:pPr marL="0" marR="0" lvl="0" indent="0" algn="l" rtl="0">
              <a:lnSpc>
                <a:spcPct val="107000"/>
              </a:lnSpc>
              <a:spcBef>
                <a:spcPts val="800"/>
              </a:spcBef>
              <a:spcAft>
                <a:spcPts val="0"/>
              </a:spcAft>
              <a:buNone/>
            </a:pPr>
            <a:r>
              <a:rPr lang="en-PH" sz="4000" dirty="0">
                <a:solidFill>
                  <a:schemeClr val="lt1"/>
                </a:solidFill>
                <a:latin typeface="Arial"/>
                <a:ea typeface="Arial"/>
                <a:cs typeface="Arial"/>
                <a:sym typeface="Arial"/>
              </a:rPr>
              <a:t>Anyone who visits the sites of Columban monasteries is struck by the beauty of their natural setting. </a:t>
            </a:r>
            <a:endParaRPr sz="40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225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8" descr="DSC_0044.JPG"/>
          <p:cNvPicPr preferRelativeResize="0"/>
          <p:nvPr/>
        </p:nvPicPr>
        <p:blipFill rotWithShape="1">
          <a:blip r:embed="rId3">
            <a:alphaModFix/>
          </a:blip>
          <a:srcRect l="11348"/>
          <a:stretch/>
        </p:blipFill>
        <p:spPr>
          <a:xfrm>
            <a:off x="57875" y="57875"/>
            <a:ext cx="10400498" cy="7315576"/>
          </a:xfrm>
          <a:prstGeom prst="rect">
            <a:avLst/>
          </a:prstGeom>
          <a:noFill/>
          <a:ln>
            <a:noFill/>
          </a:ln>
        </p:spPr>
      </p:pic>
      <p:sp>
        <p:nvSpPr>
          <p:cNvPr id="211" name="Google Shape;211;p28"/>
          <p:cNvSpPr txBox="1"/>
          <p:nvPr/>
        </p:nvSpPr>
        <p:spPr>
          <a:xfrm>
            <a:off x="139400" y="120025"/>
            <a:ext cx="12192000" cy="14943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dirty="0">
                <a:solidFill>
                  <a:schemeClr val="lt1"/>
                </a:solidFill>
                <a:latin typeface="Arial"/>
                <a:ea typeface="Arial"/>
                <a:cs typeface="Arial"/>
                <a:sym typeface="Arial"/>
              </a:rPr>
              <a:t>Finding God in creation</a:t>
            </a:r>
            <a:r>
              <a:rPr lang="en-PH" sz="4400" dirty="0">
                <a:solidFill>
                  <a:schemeClr val="lt1"/>
                </a:solidFill>
              </a:rPr>
              <a:t> </a:t>
            </a:r>
            <a:r>
              <a:rPr lang="en-PH" sz="4400" dirty="0">
                <a:solidFill>
                  <a:schemeClr val="lt1"/>
                </a:solidFill>
                <a:latin typeface="Arial"/>
                <a:ea typeface="Arial"/>
                <a:cs typeface="Arial"/>
                <a:sym typeface="Arial"/>
              </a:rPr>
              <a:t>came naturally to Columban.     </a:t>
            </a:r>
            <a:r>
              <a:rPr lang="en-PH" sz="4400" dirty="0">
                <a:solidFill>
                  <a:schemeClr val="lt1"/>
                </a:solidFill>
              </a:rPr>
              <a:t>Many legends grew up  in  </a:t>
            </a:r>
            <a:r>
              <a:rPr lang="en-PH" sz="4400" dirty="0" err="1">
                <a:solidFill>
                  <a:schemeClr val="lt1"/>
                </a:solidFill>
              </a:rPr>
              <a:t>Luxeuil</a:t>
            </a:r>
            <a:endParaRPr dirty="0"/>
          </a:p>
        </p:txBody>
      </p:sp>
      <p:sp>
        <p:nvSpPr>
          <p:cNvPr id="212" name="Google Shape;212;p28"/>
          <p:cNvSpPr txBox="1"/>
          <p:nvPr/>
        </p:nvSpPr>
        <p:spPr>
          <a:xfrm>
            <a:off x="139399" y="1861045"/>
            <a:ext cx="6071400" cy="76950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PH" sz="4400">
                <a:solidFill>
                  <a:schemeClr val="lt1"/>
                </a:solidFill>
                <a:latin typeface="Arial"/>
                <a:ea typeface="Arial"/>
                <a:cs typeface="Arial"/>
                <a:sym typeface="Arial"/>
              </a:rPr>
              <a:t>. </a:t>
            </a:r>
            <a:endParaRPr sz="4400">
              <a:solidFill>
                <a:schemeClr val="lt1"/>
              </a:solidFill>
              <a:latin typeface="Calibri"/>
              <a:ea typeface="Calibri"/>
              <a:cs typeface="Calibri"/>
              <a:sym typeface="Calibri"/>
            </a:endParaRPr>
          </a:p>
        </p:txBody>
      </p:sp>
      <p:sp>
        <p:nvSpPr>
          <p:cNvPr id="213" name="Google Shape;213;p28"/>
          <p:cNvSpPr txBox="1"/>
          <p:nvPr/>
        </p:nvSpPr>
        <p:spPr>
          <a:xfrm>
            <a:off x="139394" y="1937450"/>
            <a:ext cx="11454600" cy="4392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Stories claim that as he walked in the woods, it was common for birds to land on his shoulders to be caressed, </a:t>
            </a:r>
            <a:r>
              <a:rPr lang="en-PH" sz="4400">
                <a:solidFill>
                  <a:schemeClr val="lt1"/>
                </a:solidFill>
              </a:rPr>
              <a:t>or for squirrels to run down from the trees and nestle in the folds of his cowl.</a:t>
            </a:r>
            <a:endParaRPr sz="4400">
              <a:solidFill>
                <a:schemeClr val="lt1"/>
              </a:solidFill>
              <a:latin typeface="Calibri"/>
              <a:ea typeface="Calibri"/>
              <a:cs typeface="Calibri"/>
              <a:sym typeface="Calibri"/>
            </a:endParaRPr>
          </a:p>
          <a:p>
            <a:pPr marL="0" marR="0" lvl="0" indent="0" algn="l" rtl="0">
              <a:lnSpc>
                <a:spcPct val="107000"/>
              </a:lnSpc>
              <a:spcBef>
                <a:spcPts val="0"/>
              </a:spcBef>
              <a:spcAft>
                <a:spcPts val="0"/>
              </a:spcAft>
              <a:buNone/>
            </a:pPr>
            <a:endParaRPr sz="4400">
              <a:solidFill>
                <a:schemeClr val="lt1"/>
              </a:solidFill>
            </a:endParaRPr>
          </a:p>
        </p:txBody>
      </p:sp>
      <p:pic>
        <p:nvPicPr>
          <p:cNvPr id="214" name="Google Shape;214;p28" descr="st-col-los-angeles.jpg"/>
          <p:cNvPicPr preferRelativeResize="0"/>
          <p:nvPr/>
        </p:nvPicPr>
        <p:blipFill rotWithShape="1">
          <a:blip r:embed="rId4">
            <a:alphaModFix/>
          </a:blip>
          <a:srcRect r="6156"/>
          <a:stretch/>
        </p:blipFill>
        <p:spPr>
          <a:xfrm>
            <a:off x="8362725" y="4731000"/>
            <a:ext cx="3667200" cy="2127000"/>
          </a:xfrm>
          <a:prstGeom prst="bevel">
            <a:avLst>
              <a:gd name="adj" fmla="val 12500"/>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75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2000"/>
                                        <p:tgtEl>
                                          <p:spTgt spid="212"/>
                                        </p:tgtEl>
                                        <p:attrNameLst>
                                          <p:attrName>ppt_w</p:attrName>
                                        </p:attrNameLst>
                                      </p:cBhvr>
                                      <p:tavLst>
                                        <p:tav tm="0">
                                          <p:val>
                                            <p:strVal val="0"/>
                                          </p:val>
                                        </p:tav>
                                        <p:tav tm="100000">
                                          <p:val>
                                            <p:strVal val="#ppt_w"/>
                                          </p:val>
                                        </p:tav>
                                      </p:tavLst>
                                    </p:anim>
                                    <p:anim calcmode="lin" valueType="num">
                                      <p:cBhvr additive="base">
                                        <p:cTn id="8" dur="2000"/>
                                        <p:tgtEl>
                                          <p:spTgt spid="2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9" descr="DSC_0062.JPG"/>
          <p:cNvPicPr preferRelativeResize="0"/>
          <p:nvPr/>
        </p:nvPicPr>
        <p:blipFill rotWithShape="1">
          <a:blip r:embed="rId3">
            <a:alphaModFix/>
          </a:blip>
          <a:srcRect/>
          <a:stretch/>
        </p:blipFill>
        <p:spPr>
          <a:xfrm>
            <a:off x="452284" y="-53516"/>
            <a:ext cx="10274709" cy="6831968"/>
          </a:xfrm>
          <a:prstGeom prst="rect">
            <a:avLst/>
          </a:prstGeom>
          <a:noFill/>
          <a:ln>
            <a:noFill/>
          </a:ln>
        </p:spPr>
      </p:pic>
      <p:sp>
        <p:nvSpPr>
          <p:cNvPr id="220" name="Google Shape;220;p29"/>
          <p:cNvSpPr txBox="1"/>
          <p:nvPr/>
        </p:nvSpPr>
        <p:spPr>
          <a:xfrm>
            <a:off x="546919" y="3207951"/>
            <a:ext cx="102747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3600">
                <a:solidFill>
                  <a:schemeClr val="lt1"/>
                </a:solidFill>
                <a:latin typeface="Arial"/>
                <a:ea typeface="Arial"/>
                <a:cs typeface="Arial"/>
                <a:sym typeface="Arial"/>
              </a:rPr>
              <a:t>In Sermon 1, </a:t>
            </a:r>
            <a:r>
              <a:rPr lang="en-PH" sz="3600">
                <a:solidFill>
                  <a:schemeClr val="lt1"/>
                </a:solidFill>
              </a:rPr>
              <a:t>he </a:t>
            </a:r>
            <a:r>
              <a:rPr lang="en-PH" sz="3600">
                <a:solidFill>
                  <a:schemeClr val="lt1"/>
                </a:solidFill>
                <a:latin typeface="Arial"/>
                <a:ea typeface="Arial"/>
                <a:cs typeface="Arial"/>
                <a:sym typeface="Arial"/>
              </a:rPr>
              <a:t>wrote in excellent Latin –</a:t>
            </a:r>
            <a:endParaRPr/>
          </a:p>
          <a:p>
            <a:pPr marL="0" marR="0" lvl="0" indent="0" algn="ctr" rtl="0">
              <a:spcBef>
                <a:spcPts val="1200"/>
              </a:spcBef>
              <a:spcAft>
                <a:spcPts val="0"/>
              </a:spcAft>
              <a:buNone/>
            </a:pPr>
            <a:r>
              <a:rPr lang="en-PH" sz="3600">
                <a:solidFill>
                  <a:schemeClr val="lt1"/>
                </a:solidFill>
                <a:latin typeface="Arial"/>
                <a:ea typeface="Arial"/>
                <a:cs typeface="Arial"/>
                <a:sym typeface="Arial"/>
              </a:rPr>
              <a:t> </a:t>
            </a:r>
            <a:r>
              <a:rPr lang="en-PH" sz="4000">
                <a:solidFill>
                  <a:schemeClr val="lt1"/>
                </a:solidFill>
                <a:latin typeface="Dancing Script"/>
                <a:ea typeface="Dancing Script"/>
                <a:cs typeface="Dancing Script"/>
                <a:sym typeface="Dancing Script"/>
              </a:rPr>
              <a:t>Intellige, si vis scire Creatorem, creaturam </a:t>
            </a:r>
            <a:endParaRPr sz="4400">
              <a:solidFill>
                <a:schemeClr val="lt1"/>
              </a:solidFill>
              <a:latin typeface="Arial"/>
              <a:ea typeface="Arial"/>
              <a:cs typeface="Arial"/>
              <a:sym typeface="Arial"/>
            </a:endParaRPr>
          </a:p>
        </p:txBody>
      </p:sp>
      <p:sp>
        <p:nvSpPr>
          <p:cNvPr id="221" name="Google Shape;221;p29"/>
          <p:cNvSpPr txBox="1"/>
          <p:nvPr/>
        </p:nvSpPr>
        <p:spPr>
          <a:xfrm>
            <a:off x="1120944" y="1098474"/>
            <a:ext cx="9242400" cy="224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a:solidFill>
                  <a:schemeClr val="lt1"/>
                </a:solidFill>
                <a:latin typeface="Arial"/>
                <a:ea typeface="Arial"/>
                <a:cs typeface="Arial"/>
                <a:sym typeface="Arial"/>
              </a:rPr>
              <a:t>Columban</a:t>
            </a:r>
            <a:r>
              <a:rPr lang="en-PH" sz="4000">
                <a:solidFill>
                  <a:schemeClr val="lt1"/>
                </a:solidFill>
              </a:rPr>
              <a:t>- </a:t>
            </a:r>
            <a:r>
              <a:rPr lang="en-PH" sz="4000">
                <a:solidFill>
                  <a:schemeClr val="lt1"/>
                </a:solidFill>
                <a:latin typeface="Arial"/>
                <a:ea typeface="Arial"/>
                <a:cs typeface="Arial"/>
                <a:sym typeface="Arial"/>
              </a:rPr>
              <a:t>mystic, monk, and missionary -  was very attuned to the beauty and wonder of the natural world.</a:t>
            </a:r>
            <a:endParaRPr/>
          </a:p>
          <a:p>
            <a:pPr marL="0" marR="0" lvl="0" indent="0" algn="r" rtl="0">
              <a:spcBef>
                <a:spcPts val="0"/>
              </a:spcBef>
              <a:spcAft>
                <a:spcPts val="0"/>
              </a:spcAft>
              <a:buNone/>
            </a:pPr>
            <a:endParaRPr sz="2000">
              <a:solidFill>
                <a:schemeClr val="lt1"/>
              </a:solidFill>
              <a:latin typeface="Arial"/>
              <a:ea typeface="Arial"/>
              <a:cs typeface="Arial"/>
              <a:sym typeface="Arial"/>
            </a:endParaRPr>
          </a:p>
        </p:txBody>
      </p:sp>
      <p:sp>
        <p:nvSpPr>
          <p:cNvPr id="222" name="Google Shape;222;p29"/>
          <p:cNvSpPr txBox="1"/>
          <p:nvPr/>
        </p:nvSpPr>
        <p:spPr>
          <a:xfrm>
            <a:off x="1231490" y="5345826"/>
            <a:ext cx="924232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i="1">
                <a:solidFill>
                  <a:schemeClr val="lt1"/>
                </a:solidFill>
                <a:latin typeface="Times New Roman"/>
                <a:ea typeface="Times New Roman"/>
                <a:cs typeface="Times New Roman"/>
                <a:sym typeface="Times New Roman"/>
              </a:rPr>
              <a:t>“If you wish to know the Creator, understand creation.”</a:t>
            </a:r>
            <a:endParaRPr sz="4000" i="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3000"/>
                                        <p:tgtEl>
                                          <p:spTgt spid="219"/>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1750"/>
                                        <p:tgtEl>
                                          <p:spTgt spid="221"/>
                                        </p:tgtEl>
                                      </p:cBhvr>
                                    </p:animEffect>
                                  </p:childTnLst>
                                </p:cTn>
                              </p:par>
                            </p:childTnLst>
                          </p:cTn>
                        </p:par>
                        <p:par>
                          <p:cTn id="12" fill="hold">
                            <p:stCondLst>
                              <p:cond delay="4750"/>
                            </p:stCondLst>
                            <p:childTnLst>
                              <p:par>
                                <p:cTn id="13" presetID="10" presetClass="entr" presetSubtype="0" fill="hold" nodeType="afterEffect">
                                  <p:stCondLst>
                                    <p:cond delay="2000"/>
                                  </p:stCondLst>
                                  <p:childTnLst>
                                    <p:set>
                                      <p:cBhvr>
                                        <p:cTn id="14" dur="1" fill="hold">
                                          <p:stCondLst>
                                            <p:cond delay="0"/>
                                          </p:stCondLst>
                                        </p:cTn>
                                        <p:tgtEl>
                                          <p:spTgt spid="220"/>
                                        </p:tgtEl>
                                        <p:attrNameLst>
                                          <p:attrName>style.visibility</p:attrName>
                                        </p:attrNameLst>
                                      </p:cBhvr>
                                      <p:to>
                                        <p:strVal val="visible"/>
                                      </p:to>
                                    </p:set>
                                    <p:animEffect transition="in" filter="fade">
                                      <p:cBhvr>
                                        <p:cTn id="15" dur="2000"/>
                                        <p:tgtEl>
                                          <p:spTgt spid="220"/>
                                        </p:tgtEl>
                                      </p:cBhvr>
                                    </p:animEffect>
                                  </p:childTnLst>
                                </p:cTn>
                              </p:par>
                            </p:childTnLst>
                          </p:cTn>
                        </p:par>
                        <p:par>
                          <p:cTn id="16" fill="hold">
                            <p:stCondLst>
                              <p:cond delay="6750"/>
                            </p:stCondLst>
                            <p:childTnLst>
                              <p:par>
                                <p:cTn id="17" presetID="10" presetClass="entr" presetSubtype="0" fill="hold" nodeType="afterEffect">
                                  <p:stCondLst>
                                    <p:cond delay="100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p:nvPr/>
        </p:nvSpPr>
        <p:spPr>
          <a:xfrm>
            <a:off x="3529781" y="564990"/>
            <a:ext cx="8003458" cy="5970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Columban is telling us today that our Christianity</a:t>
            </a:r>
            <a:endParaRPr/>
          </a:p>
          <a:p>
            <a:pPr marL="571500" marR="0" lvl="0" indent="-571500" algn="l" rtl="0">
              <a:spcBef>
                <a:spcPts val="1800"/>
              </a:spcBef>
              <a:spcAft>
                <a:spcPts val="0"/>
              </a:spcAft>
              <a:buClr>
                <a:schemeClr val="lt1"/>
              </a:buClr>
              <a:buSzPts val="4400"/>
              <a:buFont typeface="Arial"/>
              <a:buChar char="•"/>
            </a:pPr>
            <a:r>
              <a:rPr lang="en-PH" sz="4400">
                <a:solidFill>
                  <a:schemeClr val="lt1"/>
                </a:solidFill>
                <a:latin typeface="Arial"/>
                <a:ea typeface="Arial"/>
                <a:cs typeface="Arial"/>
                <a:sym typeface="Arial"/>
              </a:rPr>
              <a:t>must </a:t>
            </a:r>
            <a:r>
              <a:rPr lang="en-PH" sz="4400">
                <a:solidFill>
                  <a:srgbClr val="FFC000"/>
                </a:solidFill>
                <a:latin typeface="Arial"/>
                <a:ea typeface="Arial"/>
                <a:cs typeface="Arial"/>
                <a:sym typeface="Arial"/>
              </a:rPr>
              <a:t>move from an exclusive concern for human salvation </a:t>
            </a:r>
            <a:endParaRPr/>
          </a:p>
          <a:p>
            <a:pPr marL="571500" marR="0" lvl="0" indent="-571500" algn="l" rtl="0">
              <a:spcBef>
                <a:spcPts val="1800"/>
              </a:spcBef>
              <a:spcAft>
                <a:spcPts val="0"/>
              </a:spcAft>
              <a:buClr>
                <a:schemeClr val="lt1"/>
              </a:buClr>
              <a:buSzPts val="4400"/>
              <a:buFont typeface="Arial"/>
              <a:buChar char="•"/>
            </a:pPr>
            <a:r>
              <a:rPr lang="en-PH" sz="4400">
                <a:solidFill>
                  <a:schemeClr val="lt1"/>
                </a:solidFill>
                <a:latin typeface="Arial"/>
                <a:ea typeface="Arial"/>
                <a:cs typeface="Arial"/>
                <a:sym typeface="Arial"/>
              </a:rPr>
              <a:t>and </a:t>
            </a:r>
            <a:r>
              <a:rPr lang="en-PH" sz="4400">
                <a:solidFill>
                  <a:srgbClr val="FF99FF"/>
                </a:solidFill>
                <a:latin typeface="Arial"/>
                <a:ea typeface="Arial"/>
                <a:cs typeface="Arial"/>
                <a:sym typeface="Arial"/>
              </a:rPr>
              <a:t>include real concern for the Earth and God’s creation. </a:t>
            </a:r>
            <a:endParaRPr sz="4400">
              <a:solidFill>
                <a:srgbClr val="FF99FF"/>
              </a:solidFill>
              <a:latin typeface="Arial"/>
              <a:ea typeface="Arial"/>
              <a:cs typeface="Arial"/>
              <a:sym typeface="Arial"/>
            </a:endParaRPr>
          </a:p>
        </p:txBody>
      </p:sp>
      <p:pic>
        <p:nvPicPr>
          <p:cNvPr id="228" name="Google Shape;228;p30" descr="DSC_0163.JPG"/>
          <p:cNvPicPr preferRelativeResize="0"/>
          <p:nvPr/>
        </p:nvPicPr>
        <p:blipFill rotWithShape="1">
          <a:blip r:embed="rId3">
            <a:alphaModFix/>
          </a:blip>
          <a:srcRect/>
          <a:stretch/>
        </p:blipFill>
        <p:spPr>
          <a:xfrm>
            <a:off x="0" y="799374"/>
            <a:ext cx="3652684" cy="54936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1"/>
          <p:cNvPicPr preferRelativeResize="0"/>
          <p:nvPr/>
        </p:nvPicPr>
        <p:blipFill rotWithShape="1">
          <a:blip r:embed="rId3">
            <a:alphaModFix/>
          </a:blip>
          <a:srcRect/>
          <a:stretch/>
        </p:blipFill>
        <p:spPr>
          <a:xfrm>
            <a:off x="606043" y="0"/>
            <a:ext cx="11250133" cy="6858000"/>
          </a:xfrm>
          <a:prstGeom prst="roundRect">
            <a:avLst>
              <a:gd name="adj" fmla="val 16667"/>
            </a:avLst>
          </a:prstGeom>
          <a:noFill/>
          <a:ln>
            <a:noFill/>
          </a:ln>
        </p:spPr>
      </p:pic>
      <p:sp>
        <p:nvSpPr>
          <p:cNvPr id="234" name="Google Shape;234;p31"/>
          <p:cNvSpPr txBox="1"/>
          <p:nvPr/>
        </p:nvSpPr>
        <p:spPr>
          <a:xfrm>
            <a:off x="2067317" y="978455"/>
            <a:ext cx="7787148" cy="2800767"/>
          </a:xfrm>
          <a:prstGeom prst="rect">
            <a:avLst/>
          </a:prstGeom>
          <a:solidFill>
            <a:srgbClr val="C0B895">
              <a:alpha val="4784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a:solidFill>
                  <a:schemeClr val="dk1"/>
                </a:solidFill>
                <a:latin typeface="Arial"/>
                <a:ea typeface="Arial"/>
                <a:cs typeface="Arial"/>
                <a:sym typeface="Arial"/>
              </a:rPr>
              <a:t>Ethically, every being has rights that should be recognised and cherished.</a:t>
            </a:r>
            <a:endParaRPr/>
          </a:p>
          <a:p>
            <a:pPr marL="0" marR="0" lvl="0" indent="0" algn="ctr" rtl="0">
              <a:spcBef>
                <a:spcPts val="0"/>
              </a:spcBef>
              <a:spcAft>
                <a:spcPts val="0"/>
              </a:spcAft>
              <a:buNone/>
            </a:pPr>
            <a:endParaRPr sz="4400">
              <a:solidFill>
                <a:schemeClr val="dk1"/>
              </a:solidFill>
              <a:latin typeface="Arial"/>
              <a:ea typeface="Arial"/>
              <a:cs typeface="Arial"/>
              <a:sym typeface="Arial"/>
            </a:endParaRPr>
          </a:p>
        </p:txBody>
      </p:sp>
      <p:sp>
        <p:nvSpPr>
          <p:cNvPr id="235" name="Google Shape;235;p31"/>
          <p:cNvSpPr txBox="1"/>
          <p:nvPr/>
        </p:nvSpPr>
        <p:spPr>
          <a:xfrm>
            <a:off x="2337535" y="3667227"/>
            <a:ext cx="7787148" cy="2800767"/>
          </a:xfrm>
          <a:prstGeom prst="rect">
            <a:avLst/>
          </a:prstGeom>
          <a:solidFill>
            <a:srgbClr val="C0B895">
              <a:alpha val="4784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a:solidFill>
                  <a:schemeClr val="dk1"/>
                </a:solidFill>
                <a:latin typeface="Arial"/>
                <a:ea typeface="Arial"/>
                <a:cs typeface="Arial"/>
                <a:sym typeface="Arial"/>
              </a:rPr>
              <a:t>They have the right to be</a:t>
            </a:r>
            <a:endParaRPr/>
          </a:p>
          <a:p>
            <a:pPr marL="0" marR="0" lvl="0" indent="0" algn="ctr" rtl="0">
              <a:spcBef>
                <a:spcPts val="0"/>
              </a:spcBef>
              <a:spcAft>
                <a:spcPts val="0"/>
              </a:spcAft>
              <a:buNone/>
            </a:pPr>
            <a:r>
              <a:rPr lang="en-PH" sz="4400">
                <a:solidFill>
                  <a:schemeClr val="dk1"/>
                </a:solidFill>
                <a:latin typeface="Arial"/>
                <a:ea typeface="Arial"/>
                <a:cs typeface="Arial"/>
                <a:sym typeface="Arial"/>
              </a:rPr>
              <a:t>and the right to fulfil their role in the renewable processes of the Earth community. </a:t>
            </a:r>
            <a:endParaRPr sz="4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2000"/>
                                        <p:tgtEl>
                                          <p:spTgt spid="233"/>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234"/>
                                        </p:tgtEl>
                                        <p:attrNameLst>
                                          <p:attrName>style.visibility</p:attrName>
                                        </p:attrNameLst>
                                      </p:cBhvr>
                                      <p:to>
                                        <p:strVal val="visible"/>
                                      </p:to>
                                    </p:set>
                                    <p:anim calcmode="lin" valueType="num">
                                      <p:cBhvr additive="base">
                                        <p:cTn id="11" dur="500"/>
                                        <p:tgtEl>
                                          <p:spTgt spid="234"/>
                                        </p:tgtEl>
                                        <p:attrNameLst>
                                          <p:attrName>ppt_w</p:attrName>
                                        </p:attrNameLst>
                                      </p:cBhvr>
                                      <p:tavLst>
                                        <p:tav tm="0">
                                          <p:val>
                                            <p:strVal val="0"/>
                                          </p:val>
                                        </p:tav>
                                        <p:tav tm="100000">
                                          <p:val>
                                            <p:strVal val="#ppt_w"/>
                                          </p:val>
                                        </p:tav>
                                      </p:tavLst>
                                    </p:anim>
                                    <p:anim calcmode="lin" valueType="num">
                                      <p:cBhvr additive="base">
                                        <p:cTn id="12" dur="500"/>
                                        <p:tgtEl>
                                          <p:spTgt spid="234"/>
                                        </p:tgtEl>
                                        <p:attrNameLst>
                                          <p:attrName>ppt_h</p:attrName>
                                        </p:attrNameLst>
                                      </p:cBhvr>
                                      <p:tavLst>
                                        <p:tav tm="0">
                                          <p:val>
                                            <p:strVal val="0"/>
                                          </p:val>
                                        </p:tav>
                                        <p:tav tm="100000">
                                          <p:val>
                                            <p:strVal val="#ppt_h"/>
                                          </p:val>
                                        </p:tav>
                                      </p:tavLst>
                                    </p:anim>
                                  </p:childTnLst>
                                </p:cTn>
                              </p:par>
                            </p:childTnLst>
                          </p:cTn>
                        </p:par>
                        <p:par>
                          <p:cTn id="13" fill="hold">
                            <p:stCondLst>
                              <p:cond delay="2500"/>
                            </p:stCondLst>
                            <p:childTnLst>
                              <p:par>
                                <p:cTn id="14" presetID="23" presetClass="entr" presetSubtype="16" fill="hold" nodeType="afterEffect">
                                  <p:stCondLst>
                                    <p:cond delay="1500"/>
                                  </p:stCondLst>
                                  <p:childTnLst>
                                    <p:set>
                                      <p:cBhvr>
                                        <p:cTn id="15" dur="1" fill="hold">
                                          <p:stCondLst>
                                            <p:cond delay="0"/>
                                          </p:stCondLst>
                                        </p:cTn>
                                        <p:tgtEl>
                                          <p:spTgt spid="235"/>
                                        </p:tgtEl>
                                        <p:attrNameLst>
                                          <p:attrName>style.visibility</p:attrName>
                                        </p:attrNameLst>
                                      </p:cBhvr>
                                      <p:to>
                                        <p:strVal val="visible"/>
                                      </p:to>
                                    </p:set>
                                    <p:anim calcmode="lin" valueType="num">
                                      <p:cBhvr additive="base">
                                        <p:cTn id="16" dur="2000"/>
                                        <p:tgtEl>
                                          <p:spTgt spid="235"/>
                                        </p:tgtEl>
                                        <p:attrNameLst>
                                          <p:attrName>ppt_w</p:attrName>
                                        </p:attrNameLst>
                                      </p:cBhvr>
                                      <p:tavLst>
                                        <p:tav tm="0">
                                          <p:val>
                                            <p:strVal val="0"/>
                                          </p:val>
                                        </p:tav>
                                        <p:tav tm="100000">
                                          <p:val>
                                            <p:strVal val="#ppt_w"/>
                                          </p:val>
                                        </p:tav>
                                      </p:tavLst>
                                    </p:anim>
                                    <p:anim calcmode="lin" valueType="num">
                                      <p:cBhvr additive="base">
                                        <p:cTn id="17" dur="2000"/>
                                        <p:tgtEl>
                                          <p:spTgt spid="2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2" descr="35.jpg"/>
          <p:cNvPicPr preferRelativeResize="0"/>
          <p:nvPr/>
        </p:nvPicPr>
        <p:blipFill rotWithShape="1">
          <a:blip r:embed="rId3">
            <a:alphaModFix/>
          </a:blip>
          <a:srcRect/>
          <a:stretch/>
        </p:blipFill>
        <p:spPr>
          <a:xfrm>
            <a:off x="15731" y="0"/>
            <a:ext cx="12176269" cy="7610168"/>
          </a:xfrm>
          <a:prstGeom prst="rect">
            <a:avLst/>
          </a:prstGeom>
          <a:noFill/>
          <a:ln>
            <a:noFill/>
          </a:ln>
        </p:spPr>
      </p:pic>
      <p:sp>
        <p:nvSpPr>
          <p:cNvPr id="241" name="Google Shape;241;p32"/>
          <p:cNvSpPr txBox="1"/>
          <p:nvPr/>
        </p:nvSpPr>
        <p:spPr>
          <a:xfrm>
            <a:off x="2758450" y="1872575"/>
            <a:ext cx="8454600" cy="24243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dk1"/>
                </a:solidFill>
                <a:latin typeface="Arial"/>
                <a:ea typeface="Arial"/>
                <a:cs typeface="Arial"/>
                <a:sym typeface="Arial"/>
              </a:rPr>
              <a:t>Trees have tree rights; </a:t>
            </a:r>
            <a:endParaRPr/>
          </a:p>
          <a:p>
            <a:pPr marL="0" marR="0" lvl="0" indent="0" algn="l" rtl="0">
              <a:lnSpc>
                <a:spcPct val="107000"/>
              </a:lnSpc>
              <a:spcBef>
                <a:spcPts val="800"/>
              </a:spcBef>
              <a:spcAft>
                <a:spcPts val="0"/>
              </a:spcAft>
              <a:buNone/>
            </a:pPr>
            <a:r>
              <a:rPr lang="en-PH" sz="4400">
                <a:solidFill>
                  <a:schemeClr val="dk1"/>
                </a:solidFill>
                <a:latin typeface="Arial"/>
                <a:ea typeface="Arial"/>
                <a:cs typeface="Arial"/>
                <a:sym typeface="Arial"/>
              </a:rPr>
              <a:t>insects have insect rights </a:t>
            </a:r>
            <a:endParaRPr/>
          </a:p>
          <a:p>
            <a:pPr marL="0" marR="0" lvl="0" indent="0" algn="l" rtl="0">
              <a:lnSpc>
                <a:spcPct val="107000"/>
              </a:lnSpc>
              <a:spcBef>
                <a:spcPts val="800"/>
              </a:spcBef>
              <a:spcAft>
                <a:spcPts val="0"/>
              </a:spcAft>
              <a:buNone/>
            </a:pPr>
            <a:r>
              <a:rPr lang="en-PH" sz="4400">
                <a:solidFill>
                  <a:schemeClr val="dk1"/>
                </a:solidFill>
                <a:latin typeface="Arial"/>
                <a:ea typeface="Arial"/>
                <a:cs typeface="Arial"/>
                <a:sym typeface="Arial"/>
              </a:rPr>
              <a:t>and even rivers have river rights. </a:t>
            </a:r>
            <a:endParaRPr/>
          </a:p>
        </p:txBody>
      </p:sp>
      <p:sp>
        <p:nvSpPr>
          <p:cNvPr id="242" name="Google Shape;242;p32"/>
          <p:cNvSpPr txBox="1"/>
          <p:nvPr/>
        </p:nvSpPr>
        <p:spPr>
          <a:xfrm>
            <a:off x="421641" y="5343830"/>
            <a:ext cx="120015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rPr>
              <a:t>  </a:t>
            </a:r>
            <a:r>
              <a:rPr lang="en-PH" sz="4400">
                <a:solidFill>
                  <a:schemeClr val="lt1"/>
                </a:solidFill>
                <a:latin typeface="Arial"/>
                <a:ea typeface="Arial"/>
                <a:cs typeface="Arial"/>
                <a:sym typeface="Arial"/>
              </a:rPr>
              <a:t>And we humans must recognise the</a:t>
            </a:r>
            <a:r>
              <a:rPr lang="en-PH" sz="4400">
                <a:solidFill>
                  <a:schemeClr val="lt1"/>
                </a:solidFill>
              </a:rPr>
              <a:t>m !!</a:t>
            </a:r>
            <a:r>
              <a:rPr lang="en-PH" sz="4400">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750"/>
                                        <p:tgtEl>
                                          <p:spTgt spid="240"/>
                                        </p:tgtEl>
                                        <p:attrNameLst>
                                          <p:attrName>ppt_w</p:attrName>
                                        </p:attrNameLst>
                                      </p:cBhvr>
                                      <p:tavLst>
                                        <p:tav tm="0">
                                          <p:val>
                                            <p:strVal val="0"/>
                                          </p:val>
                                        </p:tav>
                                        <p:tav tm="100000">
                                          <p:val>
                                            <p:strVal val="#ppt_w"/>
                                          </p:val>
                                        </p:tav>
                                      </p:tavLst>
                                    </p:anim>
                                    <p:anim calcmode="lin" valueType="num">
                                      <p:cBhvr additive="base">
                                        <p:cTn id="8" dur="1750"/>
                                        <p:tgtEl>
                                          <p:spTgt spid="240"/>
                                        </p:tgtEl>
                                        <p:attrNameLst>
                                          <p:attrName>ppt_h</p:attrName>
                                        </p:attrNameLst>
                                      </p:cBhvr>
                                      <p:tavLst>
                                        <p:tav tm="0">
                                          <p:val>
                                            <p:strVal val="0"/>
                                          </p:val>
                                        </p:tav>
                                        <p:tav tm="100000">
                                          <p:val>
                                            <p:strVal val="#ppt_h"/>
                                          </p:val>
                                        </p:tav>
                                      </p:tavLst>
                                    </p:anim>
                                  </p:childTnLst>
                                </p:cTn>
                              </p:par>
                            </p:childTnLst>
                          </p:cTn>
                        </p:par>
                        <p:par>
                          <p:cTn id="9" fill="hold">
                            <p:stCondLst>
                              <p:cond delay="1750"/>
                            </p:stCondLst>
                            <p:childTnLst>
                              <p:par>
                                <p:cTn id="10" presetID="2" presetClass="entr" presetSubtype="1" fill="hold" nodeType="afterEffect">
                                  <p:stCondLst>
                                    <p:cond delay="1750"/>
                                  </p:stCondLst>
                                  <p:childTnLst>
                                    <p:set>
                                      <p:cBhvr>
                                        <p:cTn id="11" dur="1" fill="hold">
                                          <p:stCondLst>
                                            <p:cond delay="0"/>
                                          </p:stCondLst>
                                        </p:cTn>
                                        <p:tgtEl>
                                          <p:spTgt spid="242"/>
                                        </p:tgtEl>
                                        <p:attrNameLst>
                                          <p:attrName>style.visibility</p:attrName>
                                        </p:attrNameLst>
                                      </p:cBhvr>
                                      <p:to>
                                        <p:strVal val="visible"/>
                                      </p:to>
                                    </p:set>
                                    <p:anim calcmode="lin" valueType="num">
                                      <p:cBhvr additive="base">
                                        <p:cTn id="12" dur="2000"/>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p:nvPr/>
        </p:nvSpPr>
        <p:spPr>
          <a:xfrm>
            <a:off x="2750574" y="872898"/>
            <a:ext cx="8325300" cy="464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i="1">
                <a:solidFill>
                  <a:schemeClr val="lt1"/>
                </a:solidFill>
                <a:latin typeface="Arial"/>
                <a:ea typeface="Arial"/>
                <a:cs typeface="Arial"/>
                <a:sym typeface="Arial"/>
              </a:rPr>
              <a:t>Our Christian faith must face the two issues which are central to the Earth.</a:t>
            </a:r>
            <a:endParaRPr sz="4000">
              <a:solidFill>
                <a:schemeClr val="lt1"/>
              </a:solidFill>
              <a:latin typeface="Arial"/>
              <a:ea typeface="Arial"/>
              <a:cs typeface="Arial"/>
              <a:sym typeface="Arial"/>
            </a:endParaRPr>
          </a:p>
          <a:p>
            <a:pPr marL="571500" marR="0" lvl="0" indent="-571500" algn="l" rtl="0">
              <a:spcBef>
                <a:spcPts val="0"/>
              </a:spcBef>
              <a:spcAft>
                <a:spcPts val="0"/>
              </a:spcAft>
              <a:buClr>
                <a:srgbClr val="FF0000"/>
              </a:buClr>
              <a:buSzPts val="5280"/>
              <a:buFont typeface="Noto Sans Symbols"/>
              <a:buChar char="⮚"/>
            </a:pPr>
            <a:r>
              <a:rPr lang="en-PH" sz="4400">
                <a:solidFill>
                  <a:schemeClr val="lt1"/>
                </a:solidFill>
                <a:latin typeface="Stardos Stencil"/>
                <a:ea typeface="Stardos Stencil"/>
                <a:cs typeface="Stardos Stencil"/>
                <a:sym typeface="Stardos Stencil"/>
              </a:rPr>
              <a:t> </a:t>
            </a:r>
            <a:r>
              <a:rPr lang="en-PH" sz="4800">
                <a:solidFill>
                  <a:srgbClr val="FFC000"/>
                </a:solidFill>
                <a:latin typeface="Stardos Stencil"/>
                <a:ea typeface="Stardos Stencil"/>
                <a:cs typeface="Stardos Stencil"/>
                <a:sym typeface="Stardos Stencil"/>
              </a:rPr>
              <a:t>Climate Change</a:t>
            </a:r>
            <a:r>
              <a:rPr lang="en-PH" sz="4800">
                <a:solidFill>
                  <a:srgbClr val="FFC000"/>
                </a:solidFill>
                <a:latin typeface="Arial"/>
                <a:ea typeface="Arial"/>
                <a:cs typeface="Arial"/>
                <a:sym typeface="Arial"/>
              </a:rPr>
              <a:t> </a:t>
            </a:r>
            <a:r>
              <a:rPr lang="en-PH" sz="4400">
                <a:solidFill>
                  <a:schemeClr val="lt1"/>
                </a:solidFill>
                <a:latin typeface="Arial"/>
                <a:ea typeface="Arial"/>
                <a:cs typeface="Arial"/>
                <a:sym typeface="Arial"/>
              </a:rPr>
              <a:t>and</a:t>
            </a:r>
            <a:endParaRPr/>
          </a:p>
          <a:p>
            <a:pPr marL="571500" marR="0" lvl="0" indent="-571500" algn="l" rtl="0">
              <a:spcBef>
                <a:spcPts val="1200"/>
              </a:spcBef>
              <a:spcAft>
                <a:spcPts val="0"/>
              </a:spcAft>
              <a:buClr>
                <a:srgbClr val="FF0000"/>
              </a:buClr>
              <a:buSzPts val="5280"/>
              <a:buFont typeface="Noto Sans Symbols"/>
              <a:buChar char="⮚"/>
            </a:pPr>
            <a:r>
              <a:rPr lang="en-PH" sz="4400">
                <a:solidFill>
                  <a:schemeClr val="lt1"/>
                </a:solidFill>
                <a:latin typeface="Arial"/>
                <a:ea typeface="Arial"/>
                <a:cs typeface="Arial"/>
                <a:sym typeface="Arial"/>
              </a:rPr>
              <a:t> the </a:t>
            </a:r>
            <a:r>
              <a:rPr lang="en-PH" sz="4400">
                <a:solidFill>
                  <a:schemeClr val="lt1"/>
                </a:solidFill>
              </a:rPr>
              <a:t>M</a:t>
            </a:r>
            <a:r>
              <a:rPr lang="en-PH" sz="4400">
                <a:solidFill>
                  <a:schemeClr val="lt1"/>
                </a:solidFill>
                <a:latin typeface="Arial"/>
                <a:ea typeface="Arial"/>
                <a:cs typeface="Arial"/>
                <a:sym typeface="Arial"/>
              </a:rPr>
              <a:t>assive </a:t>
            </a:r>
            <a:r>
              <a:rPr lang="en-PH" sz="4400">
                <a:solidFill>
                  <a:schemeClr val="lt1"/>
                </a:solidFill>
              </a:rPr>
              <a:t>D</a:t>
            </a:r>
            <a:r>
              <a:rPr lang="en-PH" sz="4400">
                <a:solidFill>
                  <a:schemeClr val="lt1"/>
                </a:solidFill>
                <a:latin typeface="Arial"/>
                <a:ea typeface="Arial"/>
                <a:cs typeface="Arial"/>
                <a:sym typeface="Arial"/>
              </a:rPr>
              <a:t>estruction  of</a:t>
            </a:r>
            <a:endParaRPr/>
          </a:p>
          <a:p>
            <a:pPr marL="0" marR="0" lvl="0" indent="0" algn="l" rtl="0">
              <a:spcBef>
                <a:spcPts val="0"/>
              </a:spcBef>
              <a:spcAft>
                <a:spcPts val="0"/>
              </a:spcAft>
              <a:buNone/>
            </a:pPr>
            <a:r>
              <a:rPr lang="en-PH" sz="4400">
                <a:solidFill>
                  <a:srgbClr val="00B0F0"/>
                </a:solidFill>
                <a:latin typeface="Arial"/>
                <a:ea typeface="Arial"/>
                <a:cs typeface="Arial"/>
                <a:sym typeface="Arial"/>
              </a:rPr>
              <a:t>     </a:t>
            </a:r>
            <a:r>
              <a:rPr lang="en-PH" sz="4800">
                <a:solidFill>
                  <a:srgbClr val="00B0F0"/>
                </a:solidFill>
                <a:latin typeface="Stardos Stencil"/>
                <a:ea typeface="Stardos Stencil"/>
                <a:cs typeface="Stardos Stencil"/>
                <a:sym typeface="Stardos Stencil"/>
              </a:rPr>
              <a:t>Biodiversity</a:t>
            </a:r>
            <a:r>
              <a:rPr lang="en-PH" sz="4400">
                <a:solidFill>
                  <a:schemeClr val="lt1"/>
                </a:solidFill>
                <a:latin typeface="Arial"/>
                <a:ea typeface="Arial"/>
                <a:cs typeface="Arial"/>
                <a:sym typeface="Arial"/>
              </a:rPr>
              <a:t>. </a:t>
            </a:r>
            <a:endParaRPr sz="4400">
              <a:solidFill>
                <a:schemeClr val="lt1"/>
              </a:solidFill>
              <a:latin typeface="Calibri"/>
              <a:ea typeface="Calibri"/>
              <a:cs typeface="Calibri"/>
              <a:sym typeface="Calibri"/>
            </a:endParaRPr>
          </a:p>
        </p:txBody>
      </p:sp>
      <p:pic>
        <p:nvPicPr>
          <p:cNvPr id="248" name="Google Shape;248;p33" descr="celtic cross.jpg"/>
          <p:cNvPicPr preferRelativeResize="0"/>
          <p:nvPr/>
        </p:nvPicPr>
        <p:blipFill rotWithShape="1">
          <a:blip r:embed="rId3">
            <a:alphaModFix/>
          </a:blip>
          <a:srcRect/>
          <a:stretch/>
        </p:blipFill>
        <p:spPr>
          <a:xfrm>
            <a:off x="221460" y="2244497"/>
            <a:ext cx="2376714" cy="276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3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4"/>
          <p:cNvSpPr txBox="1"/>
          <p:nvPr/>
        </p:nvSpPr>
        <p:spPr>
          <a:xfrm>
            <a:off x="425763" y="205620"/>
            <a:ext cx="7367400"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000" dirty="0">
                <a:solidFill>
                  <a:schemeClr val="lt1"/>
                </a:solidFill>
                <a:latin typeface="Arial"/>
                <a:ea typeface="Arial"/>
                <a:cs typeface="Arial"/>
                <a:sym typeface="Arial"/>
              </a:rPr>
              <a:t>Climate change receive</a:t>
            </a:r>
            <a:r>
              <a:rPr lang="en-PH" sz="4000" dirty="0">
                <a:solidFill>
                  <a:schemeClr val="lt1"/>
                </a:solidFill>
              </a:rPr>
              <a:t>s</a:t>
            </a:r>
            <a:r>
              <a:rPr lang="en-PH" sz="4000" dirty="0">
                <a:solidFill>
                  <a:schemeClr val="lt1"/>
                </a:solidFill>
                <a:latin typeface="Arial"/>
                <a:ea typeface="Arial"/>
                <a:cs typeface="Arial"/>
                <a:sym typeface="Arial"/>
              </a:rPr>
              <a:t> a lot of publicity in the run-up</a:t>
            </a:r>
            <a:r>
              <a:rPr lang="en-PH" sz="4000" dirty="0">
                <a:solidFill>
                  <a:schemeClr val="lt1"/>
                </a:solidFill>
              </a:rPr>
              <a:t> </a:t>
            </a:r>
            <a:r>
              <a:rPr lang="en-PH" sz="4000" dirty="0">
                <a:solidFill>
                  <a:schemeClr val="lt1"/>
                </a:solidFill>
                <a:latin typeface="Arial"/>
                <a:ea typeface="Arial"/>
                <a:cs typeface="Arial"/>
                <a:sym typeface="Arial"/>
              </a:rPr>
              <a:t>to </a:t>
            </a:r>
            <a:r>
              <a:rPr lang="en-PH" sz="4000" dirty="0">
                <a:solidFill>
                  <a:schemeClr val="lt1"/>
                </a:solidFill>
              </a:rPr>
              <a:t>the UN</a:t>
            </a:r>
            <a:r>
              <a:rPr lang="en-PH" sz="4000" dirty="0">
                <a:solidFill>
                  <a:schemeClr val="lt1"/>
                </a:solidFill>
                <a:latin typeface="Arial"/>
                <a:ea typeface="Arial"/>
                <a:cs typeface="Arial"/>
                <a:sym typeface="Arial"/>
              </a:rPr>
              <a:t> </a:t>
            </a:r>
            <a:r>
              <a:rPr lang="en-PH" sz="4000" dirty="0">
                <a:solidFill>
                  <a:schemeClr val="lt1"/>
                </a:solidFill>
              </a:rPr>
              <a:t>‘</a:t>
            </a:r>
            <a:r>
              <a:rPr lang="en-PH" sz="4000" dirty="0">
                <a:solidFill>
                  <a:schemeClr val="lt1"/>
                </a:solidFill>
                <a:latin typeface="Arial"/>
                <a:ea typeface="Arial"/>
                <a:cs typeface="Arial"/>
                <a:sym typeface="Arial"/>
              </a:rPr>
              <a:t>C</a:t>
            </a:r>
            <a:r>
              <a:rPr lang="en-PH" sz="4000" dirty="0">
                <a:solidFill>
                  <a:schemeClr val="lt1"/>
                </a:solidFill>
              </a:rPr>
              <a:t>O</a:t>
            </a:r>
            <a:r>
              <a:rPr lang="en-PH" sz="4000" dirty="0">
                <a:solidFill>
                  <a:schemeClr val="lt1"/>
                </a:solidFill>
                <a:latin typeface="Arial"/>
                <a:ea typeface="Arial"/>
                <a:cs typeface="Arial"/>
                <a:sym typeface="Arial"/>
              </a:rPr>
              <a:t>P</a:t>
            </a:r>
            <a:r>
              <a:rPr lang="en-PH" sz="4000" dirty="0">
                <a:solidFill>
                  <a:schemeClr val="lt1"/>
                </a:solidFill>
              </a:rPr>
              <a:t>’</a:t>
            </a:r>
            <a:r>
              <a:rPr lang="en-PH" sz="4000" dirty="0">
                <a:solidFill>
                  <a:schemeClr val="lt1"/>
                </a:solidFill>
                <a:latin typeface="Arial"/>
                <a:ea typeface="Arial"/>
                <a:cs typeface="Arial"/>
                <a:sym typeface="Arial"/>
              </a:rPr>
              <a:t>s (The Conference of the Parties) each October and November.</a:t>
            </a:r>
            <a:endParaRPr sz="4000" dirty="0"/>
          </a:p>
        </p:txBody>
      </p:sp>
      <p:pic>
        <p:nvPicPr>
          <p:cNvPr id="254" name="Google Shape;254;p34"/>
          <p:cNvPicPr preferRelativeResize="0"/>
          <p:nvPr/>
        </p:nvPicPr>
        <p:blipFill rotWithShape="1">
          <a:blip r:embed="rId3">
            <a:alphaModFix/>
          </a:blip>
          <a:srcRect/>
          <a:stretch/>
        </p:blipFill>
        <p:spPr>
          <a:xfrm rot="395439">
            <a:off x="7908384" y="817984"/>
            <a:ext cx="4024497" cy="2513594"/>
          </a:xfrm>
          <a:prstGeom prst="rect">
            <a:avLst/>
          </a:prstGeom>
          <a:noFill/>
          <a:ln>
            <a:noFill/>
          </a:ln>
        </p:spPr>
      </p:pic>
      <p:pic>
        <p:nvPicPr>
          <p:cNvPr id="255" name="Google Shape;255;p34"/>
          <p:cNvPicPr preferRelativeResize="0"/>
          <p:nvPr/>
        </p:nvPicPr>
        <p:blipFill rotWithShape="1">
          <a:blip r:embed="rId4">
            <a:alphaModFix/>
          </a:blip>
          <a:srcRect r="5957"/>
          <a:stretch/>
        </p:blipFill>
        <p:spPr>
          <a:xfrm rot="-499121">
            <a:off x="576703" y="3412400"/>
            <a:ext cx="3976427" cy="2375468"/>
          </a:xfrm>
          <a:prstGeom prst="rect">
            <a:avLst/>
          </a:prstGeom>
          <a:noFill/>
          <a:ln>
            <a:noFill/>
          </a:ln>
        </p:spPr>
      </p:pic>
      <p:sp>
        <p:nvSpPr>
          <p:cNvPr id="256" name="Google Shape;256;p34"/>
          <p:cNvSpPr txBox="1"/>
          <p:nvPr/>
        </p:nvSpPr>
        <p:spPr>
          <a:xfrm>
            <a:off x="5025350" y="3668075"/>
            <a:ext cx="71667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Many people were disappointed with the outcome of COP26</a:t>
            </a:r>
            <a:r>
              <a:rPr lang="en-PH" sz="4400">
                <a:solidFill>
                  <a:schemeClr val="lt1"/>
                </a:solidFill>
              </a:rPr>
              <a:t> hosted in Scotland in 2021.</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200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2" name="Google Shape;262;p35"/>
          <p:cNvSpPr txBox="1"/>
          <p:nvPr/>
        </p:nvSpPr>
        <p:spPr>
          <a:xfrm>
            <a:off x="57875" y="132925"/>
            <a:ext cx="11994300" cy="347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It failed “to keep the goal of 1.5</a:t>
            </a:r>
            <a:r>
              <a:rPr lang="en-PH" sz="4400">
                <a:solidFill>
                  <a:schemeClr val="lt1"/>
                </a:solidFill>
                <a:latin typeface="Cambria Math"/>
                <a:ea typeface="Cambria Math"/>
                <a:cs typeface="Cambria Math"/>
                <a:sym typeface="Cambria Math"/>
              </a:rPr>
              <a:t>℃</a:t>
            </a:r>
            <a:r>
              <a:rPr lang="en-PH" sz="4400">
                <a:solidFill>
                  <a:schemeClr val="lt1"/>
                </a:solidFill>
                <a:latin typeface="Arial"/>
                <a:ea typeface="Arial"/>
                <a:cs typeface="Arial"/>
                <a:sym typeface="Arial"/>
              </a:rPr>
              <a:t> alive”, by failing to </a:t>
            </a:r>
            <a:endParaRPr sz="4400">
              <a:solidFill>
                <a:schemeClr val="lt1"/>
              </a:solidFill>
              <a:latin typeface="Arial"/>
              <a:ea typeface="Arial"/>
              <a:cs typeface="Arial"/>
              <a:sym typeface="Arial"/>
            </a:endParaRPr>
          </a:p>
          <a:p>
            <a:pPr marL="457200" marR="0" lvl="0" indent="-508000" algn="l" rtl="0">
              <a:spcBef>
                <a:spcPts val="0"/>
              </a:spcBef>
              <a:spcAft>
                <a:spcPts val="0"/>
              </a:spcAft>
              <a:buClr>
                <a:schemeClr val="lt1"/>
              </a:buClr>
              <a:buSzPts val="4400"/>
              <a:buFont typeface="Arial"/>
              <a:buChar char="-"/>
            </a:pPr>
            <a:r>
              <a:rPr lang="en-PH" sz="4400" b="0" i="0" u="none" strike="noStrike" cap="none">
                <a:solidFill>
                  <a:schemeClr val="lt1"/>
                </a:solidFill>
                <a:latin typeface="Arial"/>
                <a:ea typeface="Arial"/>
                <a:cs typeface="Arial"/>
                <a:sym typeface="Arial"/>
              </a:rPr>
              <a:t>accelerat</a:t>
            </a:r>
            <a:r>
              <a:rPr lang="en-PH" sz="4400">
                <a:solidFill>
                  <a:schemeClr val="lt1"/>
                </a:solidFill>
              </a:rPr>
              <a:t>e</a:t>
            </a:r>
            <a:r>
              <a:rPr lang="en-PH" sz="4400" b="0" i="0" u="none" strike="noStrike" cap="none">
                <a:solidFill>
                  <a:schemeClr val="lt1"/>
                </a:solidFill>
                <a:latin typeface="Arial"/>
                <a:ea typeface="Arial"/>
                <a:cs typeface="Arial"/>
                <a:sym typeface="Arial"/>
              </a:rPr>
              <a:t> the decarbonisation of the global economy, </a:t>
            </a:r>
            <a:endParaRPr sz="4400">
              <a:solidFill>
                <a:schemeClr val="lt1"/>
              </a:solidFill>
              <a:latin typeface="Arial"/>
              <a:ea typeface="Arial"/>
              <a:cs typeface="Arial"/>
              <a:sym typeface="Arial"/>
            </a:endParaRPr>
          </a:p>
          <a:p>
            <a:pPr marL="457200" marR="0" lvl="0" indent="-508000" algn="l" rtl="0">
              <a:spcBef>
                <a:spcPts val="0"/>
              </a:spcBef>
              <a:spcAft>
                <a:spcPts val="0"/>
              </a:spcAft>
              <a:buClr>
                <a:schemeClr val="lt1"/>
              </a:buClr>
              <a:buSzPts val="4400"/>
              <a:buFont typeface="Arial"/>
              <a:buChar char="-"/>
            </a:pPr>
            <a:r>
              <a:rPr lang="en-PH" sz="4400" b="0" i="0" u="none" strike="noStrike" cap="none">
                <a:solidFill>
                  <a:schemeClr val="lt1"/>
                </a:solidFill>
                <a:latin typeface="Arial"/>
                <a:ea typeface="Arial"/>
                <a:cs typeface="Arial"/>
                <a:sym typeface="Arial"/>
              </a:rPr>
              <a:t>phase out coal. </a:t>
            </a:r>
            <a:endParaRPr sz="4400" b="0" i="0" u="none" strike="noStrike" cap="none">
              <a:solidFill>
                <a:schemeClr val="lt1"/>
              </a:solidFill>
              <a:latin typeface="Calibri"/>
              <a:ea typeface="Calibri"/>
              <a:cs typeface="Calibri"/>
              <a:sym typeface="Calibri"/>
            </a:endParaRPr>
          </a:p>
        </p:txBody>
      </p:sp>
      <p:sp>
        <p:nvSpPr>
          <p:cNvPr id="263" name="Google Shape;263;p35"/>
          <p:cNvSpPr txBox="1"/>
          <p:nvPr/>
        </p:nvSpPr>
        <p:spPr>
          <a:xfrm>
            <a:off x="241625" y="3743700"/>
            <a:ext cx="11950500" cy="2801400"/>
          </a:xfrm>
          <a:prstGeom prst="rect">
            <a:avLst/>
          </a:prstGeom>
          <a:solidFill>
            <a:srgbClr val="002060">
              <a:alpha val="5098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It also </a:t>
            </a:r>
            <a:r>
              <a:rPr lang="en-PH" sz="4400">
                <a:solidFill>
                  <a:schemeClr val="lt1"/>
                </a:solidFill>
              </a:rPr>
              <a:t>did</a:t>
            </a:r>
            <a:r>
              <a:rPr lang="en-PH" sz="4400">
                <a:solidFill>
                  <a:schemeClr val="lt1"/>
                </a:solidFill>
                <a:latin typeface="Arial"/>
                <a:ea typeface="Arial"/>
                <a:cs typeface="Arial"/>
                <a:sym typeface="Arial"/>
              </a:rPr>
              <a:t> not rais</a:t>
            </a:r>
            <a:r>
              <a:rPr lang="en-PH" sz="4400">
                <a:solidFill>
                  <a:schemeClr val="lt1"/>
                </a:solidFill>
              </a:rPr>
              <a:t>e</a:t>
            </a:r>
            <a:r>
              <a:rPr lang="en-PH" sz="4400">
                <a:solidFill>
                  <a:schemeClr val="lt1"/>
                </a:solidFill>
                <a:latin typeface="Arial"/>
                <a:ea typeface="Arial"/>
                <a:cs typeface="Arial"/>
                <a:sym typeface="Arial"/>
              </a:rPr>
              <a:t> sufficient money among rich nations to allow poorer nations to adapt to climate change and steer their economies away from burning fossil fuels in the future.</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animEffect transition="in" filter="fade">
                                      <p:cBhvr>
                                        <p:cTn id="7" dur="2000"/>
                                        <p:tgtEl>
                                          <p:spTgt spid="26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2">
                                            <p:txEl>
                                              <p:pRg st="1" end="1"/>
                                            </p:txEl>
                                          </p:spTgt>
                                        </p:tgtEl>
                                        <p:attrNameLst>
                                          <p:attrName>style.visibility</p:attrName>
                                        </p:attrNameLst>
                                      </p:cBhvr>
                                      <p:to>
                                        <p:strVal val="visible"/>
                                      </p:to>
                                    </p:set>
                                    <p:animEffect transition="in" filter="fade">
                                      <p:cBhvr>
                                        <p:cTn id="10" dur="2000"/>
                                        <p:tgtEl>
                                          <p:spTgt spid="26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2">
                                            <p:txEl>
                                              <p:pRg st="2" end="2"/>
                                            </p:txEl>
                                          </p:spTgt>
                                        </p:tgtEl>
                                        <p:attrNameLst>
                                          <p:attrName>style.visibility</p:attrName>
                                        </p:attrNameLst>
                                      </p:cBhvr>
                                      <p:to>
                                        <p:strVal val="visible"/>
                                      </p:to>
                                    </p:set>
                                    <p:animEffect transition="in" filter="fade">
                                      <p:cBhvr>
                                        <p:cTn id="13" dur="2000"/>
                                        <p:tgtEl>
                                          <p:spTgt spid="26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1"/>
                                        </p:tgtEl>
                                        <p:attrNameLst>
                                          <p:attrName>style.visibility</p:attrName>
                                        </p:attrNameLst>
                                      </p:cBhvr>
                                      <p:to>
                                        <p:strVal val="visible"/>
                                      </p:to>
                                    </p:set>
                                    <p:animEffect transition="in" filter="fade">
                                      <p:cBhvr>
                                        <p:cTn id="16" dur="2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6"/>
          <p:cNvPicPr preferRelativeResize="0"/>
          <p:nvPr/>
        </p:nvPicPr>
        <p:blipFill rotWithShape="1">
          <a:blip r:embed="rId3">
            <a:alphaModFix/>
          </a:blip>
          <a:srcRect t="7619" b="7459"/>
          <a:stretch/>
        </p:blipFill>
        <p:spPr>
          <a:xfrm>
            <a:off x="37214" y="0"/>
            <a:ext cx="12154786" cy="6858000"/>
          </a:xfrm>
          <a:prstGeom prst="rect">
            <a:avLst/>
          </a:prstGeom>
          <a:noFill/>
          <a:ln>
            <a:noFill/>
          </a:ln>
        </p:spPr>
      </p:pic>
      <p:sp>
        <p:nvSpPr>
          <p:cNvPr id="269" name="Google Shape;269;p36"/>
          <p:cNvSpPr txBox="1"/>
          <p:nvPr/>
        </p:nvSpPr>
        <p:spPr>
          <a:xfrm>
            <a:off x="607675" y="2929325"/>
            <a:ext cx="8368800" cy="3668400"/>
          </a:xfrm>
          <a:prstGeom prst="rect">
            <a:avLst/>
          </a:prstGeom>
          <a:solidFill>
            <a:srgbClr val="002060">
              <a:alpha val="27843"/>
            </a:srgb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But, at least, the public did hear the arguments  so that we can judge for ourselves how successful </a:t>
            </a:r>
            <a:r>
              <a:rPr lang="en-PH" sz="4400">
                <a:solidFill>
                  <a:schemeClr val="lt1"/>
                </a:solidFill>
              </a:rPr>
              <a:t>these COPs have been</a:t>
            </a:r>
            <a:r>
              <a:rPr lang="en-PH" sz="4400">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1500"/>
                                        <p:tgtEl>
                                          <p:spTgt spid="269"/>
                                        </p:tgtEl>
                                        <p:attrNameLst>
                                          <p:attrName>ppt_w</p:attrName>
                                        </p:attrNameLst>
                                      </p:cBhvr>
                                      <p:tavLst>
                                        <p:tav tm="0">
                                          <p:val>
                                            <p:strVal val="0"/>
                                          </p:val>
                                        </p:tav>
                                        <p:tav tm="100000">
                                          <p:val>
                                            <p:strVal val="#ppt_w"/>
                                          </p:val>
                                        </p:tav>
                                      </p:tavLst>
                                    </p:anim>
                                    <p:anim calcmode="lin" valueType="num">
                                      <p:cBhvr additive="base">
                                        <p:cTn id="8" dur="1500"/>
                                        <p:tgtEl>
                                          <p:spTgt spid="2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p:nvPr/>
        </p:nvSpPr>
        <p:spPr>
          <a:xfrm>
            <a:off x="290025" y="220775"/>
            <a:ext cx="7939500" cy="600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In his life as a </a:t>
            </a:r>
            <a:endParaRPr/>
          </a:p>
          <a:p>
            <a:pPr marL="0" marR="0" lvl="0" indent="0" algn="ctr" rtl="0">
              <a:spcBef>
                <a:spcPts val="0"/>
              </a:spcBef>
              <a:spcAft>
                <a:spcPts val="0"/>
              </a:spcAft>
              <a:buNone/>
            </a:pPr>
            <a:r>
              <a:rPr lang="en-PH" sz="6000" i="1">
                <a:solidFill>
                  <a:srgbClr val="FFC000"/>
                </a:solidFill>
                <a:latin typeface="Arial"/>
                <a:ea typeface="Arial"/>
                <a:cs typeface="Arial"/>
                <a:sym typeface="Arial"/>
              </a:rPr>
              <a:t>Peregrinatio Pro Christo</a:t>
            </a:r>
            <a:r>
              <a:rPr lang="en-PH" sz="4400" i="1">
                <a:solidFill>
                  <a:schemeClr val="lt1"/>
                </a:solidFill>
                <a:latin typeface="Arial"/>
                <a:ea typeface="Arial"/>
                <a:cs typeface="Arial"/>
                <a:sym typeface="Arial"/>
              </a:rPr>
              <a:t> </a:t>
            </a:r>
            <a:r>
              <a:rPr lang="en-PH" sz="4400" i="1">
                <a:solidFill>
                  <a:srgbClr val="FFFF00"/>
                </a:solidFill>
                <a:latin typeface="Arial"/>
                <a:ea typeface="Arial"/>
                <a:cs typeface="Arial"/>
                <a:sym typeface="Arial"/>
              </a:rPr>
              <a:t>- wanderer for Christ - </a:t>
            </a:r>
            <a:r>
              <a:rPr lang="en-PH" sz="4400">
                <a:solidFill>
                  <a:srgbClr val="FFFF00"/>
                </a:solidFill>
                <a:latin typeface="Arial"/>
                <a:ea typeface="Arial"/>
                <a:cs typeface="Arial"/>
                <a:sym typeface="Arial"/>
              </a:rPr>
              <a:t> </a:t>
            </a:r>
            <a:r>
              <a:rPr lang="en-PH" sz="4400">
                <a:solidFill>
                  <a:schemeClr val="lt1"/>
                </a:solidFill>
                <a:latin typeface="Arial"/>
                <a:ea typeface="Arial"/>
                <a:cs typeface="Arial"/>
                <a:sym typeface="Arial"/>
              </a:rPr>
              <a:t>Columban has much to teach us about his sensitivity to  God’s creation which is much needed in our world and Church today. </a:t>
            </a:r>
            <a:endParaRPr sz="4400">
              <a:solidFill>
                <a:schemeClr val="lt1"/>
              </a:solidFill>
              <a:latin typeface="Calibri"/>
              <a:ea typeface="Calibri"/>
              <a:cs typeface="Calibri"/>
              <a:sym typeface="Calibri"/>
            </a:endParaRPr>
          </a:p>
        </p:txBody>
      </p:sp>
      <p:pic>
        <p:nvPicPr>
          <p:cNvPr id="152" name="Google Shape;152;p19" descr="DSC_0133.JPG"/>
          <p:cNvPicPr preferRelativeResize="0"/>
          <p:nvPr/>
        </p:nvPicPr>
        <p:blipFill rotWithShape="1">
          <a:blip r:embed="rId3">
            <a:alphaModFix/>
          </a:blip>
          <a:srcRect l="19403" t="12136" r="2984"/>
          <a:stretch/>
        </p:blipFill>
        <p:spPr>
          <a:xfrm>
            <a:off x="8229600" y="-99006"/>
            <a:ext cx="39624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3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p:nvPr/>
        </p:nvSpPr>
        <p:spPr>
          <a:xfrm>
            <a:off x="702128" y="2062845"/>
            <a:ext cx="11375700" cy="4002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On his first day as President in </a:t>
            </a:r>
            <a:r>
              <a:rPr lang="en-PH" sz="4000" i="1">
                <a:solidFill>
                  <a:srgbClr val="FFC000"/>
                </a:solidFill>
                <a:latin typeface="Arial"/>
                <a:ea typeface="Arial"/>
                <a:cs typeface="Arial"/>
                <a:sym typeface="Arial"/>
              </a:rPr>
              <a:t>January 2025</a:t>
            </a:r>
            <a:r>
              <a:rPr lang="en-PH" sz="4000">
                <a:solidFill>
                  <a:schemeClr val="lt1"/>
                </a:solidFill>
                <a:latin typeface="Arial"/>
                <a:ea typeface="Arial"/>
                <a:cs typeface="Arial"/>
                <a:sym typeface="Arial"/>
              </a:rPr>
              <a:t>, </a:t>
            </a:r>
            <a:r>
              <a:rPr lang="en-PH" sz="4000" b="1" i="1">
                <a:solidFill>
                  <a:srgbClr val="FFC000"/>
                </a:solidFill>
              </a:rPr>
              <a:t>Donal T</a:t>
            </a:r>
            <a:r>
              <a:rPr lang="en-PH" sz="4000" b="1" i="1">
                <a:solidFill>
                  <a:srgbClr val="FFC000"/>
                </a:solidFill>
                <a:latin typeface="Arial"/>
                <a:ea typeface="Arial"/>
                <a:cs typeface="Arial"/>
                <a:sym typeface="Arial"/>
              </a:rPr>
              <a:t>rump withdrew the United States from the Paris Agreement </a:t>
            </a:r>
            <a:r>
              <a:rPr lang="en-PH" sz="4000">
                <a:solidFill>
                  <a:schemeClr val="lt1"/>
                </a:solidFill>
                <a:latin typeface="Arial"/>
                <a:ea typeface="Arial"/>
                <a:cs typeface="Arial"/>
                <a:sym typeface="Arial"/>
              </a:rPr>
              <a:t>. The efforts of the Biden administration to reduce greenhouse gases will not be met.  And </a:t>
            </a:r>
            <a:r>
              <a:rPr lang="en-PH" sz="4000" b="1" i="1">
                <a:solidFill>
                  <a:srgbClr val="FF0000"/>
                </a:solidFill>
                <a:latin typeface="Arial"/>
                <a:ea typeface="Arial"/>
                <a:cs typeface="Arial"/>
                <a:sym typeface="Arial"/>
              </a:rPr>
              <a:t>since the US has left the Paris Agreement, other nations will do likewise</a:t>
            </a:r>
            <a:r>
              <a:rPr lang="en-PH" sz="4000">
                <a:solidFill>
                  <a:srgbClr val="FF0000"/>
                </a:solidFill>
                <a:latin typeface="Arial"/>
                <a:ea typeface="Arial"/>
                <a:cs typeface="Arial"/>
                <a:sym typeface="Arial"/>
              </a:rPr>
              <a:t>.</a:t>
            </a:r>
            <a:endParaRPr sz="4000">
              <a:solidFill>
                <a:srgbClr val="FF0000"/>
              </a:solidFill>
              <a:latin typeface="Calibri"/>
              <a:ea typeface="Calibri"/>
              <a:cs typeface="Calibri"/>
              <a:sym typeface="Calibri"/>
            </a:endParaRPr>
          </a:p>
        </p:txBody>
      </p:sp>
      <p:pic>
        <p:nvPicPr>
          <p:cNvPr id="275" name="Google Shape;275;p37"/>
          <p:cNvPicPr preferRelativeResize="0"/>
          <p:nvPr/>
        </p:nvPicPr>
        <p:blipFill rotWithShape="1">
          <a:blip r:embed="rId3">
            <a:alphaModFix/>
          </a:blip>
          <a:srcRect/>
          <a:stretch/>
        </p:blipFill>
        <p:spPr>
          <a:xfrm>
            <a:off x="3933263" y="176715"/>
            <a:ext cx="4325473" cy="19608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2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p:nvPr/>
        </p:nvSpPr>
        <p:spPr>
          <a:xfrm>
            <a:off x="1474839" y="2192593"/>
            <a:ext cx="6263148" cy="381001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We are living through the </a:t>
            </a:r>
            <a:r>
              <a:rPr lang="en-PH" sz="4800" b="1">
                <a:solidFill>
                  <a:srgbClr val="FFC000"/>
                </a:solidFill>
                <a:latin typeface="Quattrocento Sans"/>
                <a:ea typeface="Quattrocento Sans"/>
                <a:cs typeface="Quattrocento Sans"/>
                <a:sym typeface="Quattrocento Sans"/>
              </a:rPr>
              <a:t>sixth greatest period of extinction </a:t>
            </a:r>
            <a:r>
              <a:rPr lang="en-PH" sz="4400">
                <a:solidFill>
                  <a:schemeClr val="lt1"/>
                </a:solidFill>
                <a:latin typeface="Arial"/>
                <a:ea typeface="Arial"/>
                <a:cs typeface="Arial"/>
                <a:sym typeface="Arial"/>
              </a:rPr>
              <a:t>since life began 3.8 billion years ago. </a:t>
            </a:r>
            <a:endParaRPr sz="4400">
              <a:solidFill>
                <a:schemeClr val="lt1"/>
              </a:solidFill>
              <a:latin typeface="Calibri"/>
              <a:ea typeface="Calibri"/>
              <a:cs typeface="Calibri"/>
              <a:sym typeface="Calibri"/>
            </a:endParaRPr>
          </a:p>
        </p:txBody>
      </p:sp>
      <p:sp>
        <p:nvSpPr>
          <p:cNvPr id="281" name="Google Shape;281;p38"/>
          <p:cNvSpPr txBox="1"/>
          <p:nvPr/>
        </p:nvSpPr>
        <p:spPr>
          <a:xfrm rot="-319645">
            <a:off x="467386" y="118729"/>
            <a:ext cx="11257227" cy="186236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11500" b="1">
                <a:solidFill>
                  <a:srgbClr val="FF0000"/>
                </a:solidFill>
                <a:latin typeface="Eater"/>
                <a:ea typeface="Eater"/>
                <a:cs typeface="Eater"/>
                <a:sym typeface="Eater"/>
              </a:rPr>
              <a:t>Extinction</a:t>
            </a:r>
            <a:endParaRPr/>
          </a:p>
        </p:txBody>
      </p:sp>
      <p:pic>
        <p:nvPicPr>
          <p:cNvPr id="282" name="Google Shape;282;p38"/>
          <p:cNvPicPr preferRelativeResize="0"/>
          <p:nvPr/>
        </p:nvPicPr>
        <p:blipFill rotWithShape="1">
          <a:blip r:embed="rId3">
            <a:alphaModFix/>
          </a:blip>
          <a:srcRect/>
          <a:stretch/>
        </p:blipFill>
        <p:spPr>
          <a:xfrm rot="328916">
            <a:off x="8014964" y="3788895"/>
            <a:ext cx="3657776" cy="26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par>
                          <p:cTn id="8" fill="hold">
                            <p:stCondLst>
                              <p:cond delay="1000"/>
                            </p:stCondLst>
                            <p:childTnLst>
                              <p:par>
                                <p:cTn id="9" presetID="2" presetClass="entr" presetSubtype="8" fill="hold" nodeType="afterEffect">
                                  <p:stCondLst>
                                    <p:cond delay="750"/>
                                  </p:stCondLst>
                                  <p:childTnLst>
                                    <p:set>
                                      <p:cBhvr>
                                        <p:cTn id="10" dur="1" fill="hold">
                                          <p:stCondLst>
                                            <p:cond delay="0"/>
                                          </p:stCondLst>
                                        </p:cTn>
                                        <p:tgtEl>
                                          <p:spTgt spid="282"/>
                                        </p:tgtEl>
                                        <p:attrNameLst>
                                          <p:attrName>style.visibility</p:attrName>
                                        </p:attrNameLst>
                                      </p:cBhvr>
                                      <p:to>
                                        <p:strVal val="visible"/>
                                      </p:to>
                                    </p:set>
                                    <p:anim calcmode="lin" valueType="num">
                                      <p:cBhvr additive="base">
                                        <p:cTn id="11" dur="500"/>
                                        <p:tgtEl>
                                          <p:spTgt spid="2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9"/>
          <p:cNvPicPr preferRelativeResize="0"/>
          <p:nvPr/>
        </p:nvPicPr>
        <p:blipFill rotWithShape="1">
          <a:blip r:embed="rId3">
            <a:alphaModFix/>
          </a:blip>
          <a:srcRect/>
          <a:stretch/>
        </p:blipFill>
        <p:spPr>
          <a:xfrm>
            <a:off x="-3666" y="0"/>
            <a:ext cx="12195666" cy="6855941"/>
          </a:xfrm>
          <a:prstGeom prst="rect">
            <a:avLst/>
          </a:prstGeom>
          <a:noFill/>
          <a:ln>
            <a:noFill/>
          </a:ln>
        </p:spPr>
      </p:pic>
      <p:sp>
        <p:nvSpPr>
          <p:cNvPr id="288" name="Google Shape;288;p39"/>
          <p:cNvSpPr txBox="1"/>
          <p:nvPr/>
        </p:nvSpPr>
        <p:spPr>
          <a:xfrm>
            <a:off x="776746" y="502072"/>
            <a:ext cx="7983795" cy="58517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a:solidFill>
                  <a:schemeClr val="lt1"/>
                </a:solidFill>
                <a:latin typeface="Arial"/>
                <a:ea typeface="Arial"/>
                <a:cs typeface="Arial"/>
                <a:sym typeface="Arial"/>
              </a:rPr>
              <a:t>65 million years ago a meteor crashed into the Gulf of Mexico, produced high levels of volcanic activity and significant amounts of carbon dioxide which led to the extinction of many creatures, including the dinosaurs.</a:t>
            </a:r>
            <a:endParaRPr sz="4400">
              <a:solidFill>
                <a:schemeClr val="lt1"/>
              </a:solidFill>
              <a:latin typeface="Calibri"/>
              <a:ea typeface="Calibri"/>
              <a:cs typeface="Calibri"/>
              <a:sym typeface="Calibri"/>
            </a:endParaRPr>
          </a:p>
        </p:txBody>
      </p:sp>
      <p:pic>
        <p:nvPicPr>
          <p:cNvPr id="289" name="Google Shape;289;p39"/>
          <p:cNvPicPr preferRelativeResize="0"/>
          <p:nvPr/>
        </p:nvPicPr>
        <p:blipFill>
          <a:blip r:embed="rId4">
            <a:alphaModFix/>
          </a:blip>
          <a:stretch>
            <a:fillRect/>
          </a:stretch>
        </p:blipFill>
        <p:spPr>
          <a:xfrm>
            <a:off x="8319300" y="580675"/>
            <a:ext cx="3805175" cy="2435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6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0"/>
          <p:cNvPicPr preferRelativeResize="0"/>
          <p:nvPr/>
        </p:nvPicPr>
        <p:blipFill rotWithShape="1">
          <a:blip r:embed="rId3">
            <a:alphaModFix/>
          </a:blip>
          <a:srcRect/>
          <a:stretch/>
        </p:blipFill>
        <p:spPr>
          <a:xfrm>
            <a:off x="8178800" y="0"/>
            <a:ext cx="4013200" cy="4013200"/>
          </a:xfrm>
          <a:prstGeom prst="rect">
            <a:avLst/>
          </a:prstGeom>
          <a:noFill/>
          <a:ln>
            <a:noFill/>
          </a:ln>
        </p:spPr>
      </p:pic>
      <p:sp>
        <p:nvSpPr>
          <p:cNvPr id="295" name="Google Shape;295;p40"/>
          <p:cNvSpPr txBox="1"/>
          <p:nvPr/>
        </p:nvSpPr>
        <p:spPr>
          <a:xfrm>
            <a:off x="295943" y="3"/>
            <a:ext cx="9478200" cy="6619800"/>
          </a:xfrm>
          <a:prstGeom prst="rect">
            <a:avLst/>
          </a:prstGeom>
          <a:noFill/>
          <a:ln>
            <a:noFill/>
          </a:ln>
        </p:spPr>
        <p:txBody>
          <a:bodyPr spcFirstLastPara="1" wrap="square" lIns="91425" tIns="45700" rIns="91425" bIns="45700" anchor="t" anchorCtr="0">
            <a:spAutoFit/>
          </a:bodyPr>
          <a:lstStyle/>
          <a:p>
            <a:pPr marL="457200" marR="0" lvl="0" indent="0" algn="l" rtl="0">
              <a:lnSpc>
                <a:spcPct val="107000"/>
              </a:lnSpc>
              <a:spcBef>
                <a:spcPts val="0"/>
              </a:spcBef>
              <a:spcAft>
                <a:spcPts val="0"/>
              </a:spcAft>
              <a:buNone/>
            </a:pPr>
            <a:r>
              <a:rPr lang="en-PH" sz="4400" i="1" u="sng">
                <a:solidFill>
                  <a:schemeClr val="lt1"/>
                </a:solidFill>
              </a:rPr>
              <a:t>But now things are worse</a:t>
            </a:r>
            <a:r>
              <a:rPr lang="en-PH" sz="4400" i="1">
                <a:solidFill>
                  <a:schemeClr val="lt1"/>
                </a:solidFill>
              </a:rPr>
              <a:t>: </a:t>
            </a:r>
            <a:endParaRPr sz="4400" i="1">
              <a:solidFill>
                <a:schemeClr val="lt1"/>
              </a:solidFill>
            </a:endParaRPr>
          </a:p>
          <a:p>
            <a:pPr marL="571500" marR="0" lvl="0" indent="-571500" algn="l" rtl="0">
              <a:lnSpc>
                <a:spcPct val="107000"/>
              </a:lnSpc>
              <a:spcBef>
                <a:spcPts val="0"/>
              </a:spcBef>
              <a:spcAft>
                <a:spcPts val="0"/>
              </a:spcAft>
              <a:buClr>
                <a:srgbClr val="FF0000"/>
              </a:buClr>
              <a:buSzPts val="3652"/>
              <a:buFont typeface="Noto Sans Symbols"/>
              <a:buChar char="⮚"/>
            </a:pPr>
            <a:r>
              <a:rPr lang="en-PH" sz="4400" i="1">
                <a:solidFill>
                  <a:schemeClr val="lt1"/>
                </a:solidFill>
              </a:rPr>
              <a:t>O</a:t>
            </a:r>
            <a:r>
              <a:rPr lang="en-PH" sz="4400" i="1">
                <a:solidFill>
                  <a:schemeClr val="lt1"/>
                </a:solidFill>
                <a:latin typeface="Arial"/>
                <a:ea typeface="Arial"/>
                <a:cs typeface="Arial"/>
                <a:sym typeface="Arial"/>
              </a:rPr>
              <a:t>ne in five </a:t>
            </a:r>
            <a:r>
              <a:rPr lang="en-PH" sz="4400" i="1">
                <a:solidFill>
                  <a:srgbClr val="F5C0A1"/>
                </a:solidFill>
                <a:latin typeface="Arial"/>
                <a:ea typeface="Arial"/>
                <a:cs typeface="Arial"/>
                <a:sym typeface="Arial"/>
              </a:rPr>
              <a:t>mammals</a:t>
            </a:r>
            <a:r>
              <a:rPr lang="en-PH" sz="4400" i="1">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a:p>
            <a:pPr marL="571500" marR="0" lvl="0" indent="-571500" algn="l" rtl="0">
              <a:lnSpc>
                <a:spcPct val="107000"/>
              </a:lnSpc>
              <a:spcBef>
                <a:spcPts val="800"/>
              </a:spcBef>
              <a:spcAft>
                <a:spcPts val="0"/>
              </a:spcAft>
              <a:buClr>
                <a:srgbClr val="FF0000"/>
              </a:buClr>
              <a:buSzPts val="3652"/>
              <a:buFont typeface="Noto Sans Symbols"/>
              <a:buChar char="⮚"/>
            </a:pPr>
            <a:r>
              <a:rPr lang="en-PH" sz="4400" i="1">
                <a:solidFill>
                  <a:schemeClr val="lt1"/>
                </a:solidFill>
                <a:latin typeface="Arial"/>
                <a:ea typeface="Arial"/>
                <a:cs typeface="Arial"/>
                <a:sym typeface="Arial"/>
              </a:rPr>
              <a:t> </a:t>
            </a:r>
            <a:r>
              <a:rPr lang="en-PH" sz="4400" i="1">
                <a:solidFill>
                  <a:schemeClr val="lt1"/>
                </a:solidFill>
              </a:rPr>
              <a:t>O</a:t>
            </a:r>
            <a:r>
              <a:rPr lang="en-PH" sz="4400" i="1">
                <a:solidFill>
                  <a:schemeClr val="lt1"/>
                </a:solidFill>
                <a:latin typeface="Arial"/>
                <a:ea typeface="Arial"/>
                <a:cs typeface="Arial"/>
                <a:sym typeface="Arial"/>
              </a:rPr>
              <a:t>ne in four </a:t>
            </a:r>
            <a:r>
              <a:rPr lang="en-PH" sz="4400" i="1">
                <a:solidFill>
                  <a:srgbClr val="92D050"/>
                </a:solidFill>
                <a:latin typeface="Arial"/>
                <a:ea typeface="Arial"/>
                <a:cs typeface="Arial"/>
                <a:sym typeface="Arial"/>
              </a:rPr>
              <a:t>plants</a:t>
            </a:r>
            <a:r>
              <a:rPr lang="en-PH" sz="4400" i="1">
                <a:solidFill>
                  <a:schemeClr val="lt1"/>
                </a:solidFill>
                <a:latin typeface="Arial"/>
                <a:ea typeface="Arial"/>
                <a:cs typeface="Arial"/>
                <a:sym typeface="Arial"/>
              </a:rPr>
              <a:t>,</a:t>
            </a:r>
            <a:endParaRPr sz="4400">
              <a:solidFill>
                <a:schemeClr val="lt1"/>
              </a:solidFill>
              <a:latin typeface="Calibri"/>
              <a:ea typeface="Calibri"/>
              <a:cs typeface="Calibri"/>
              <a:sym typeface="Calibri"/>
            </a:endParaRPr>
          </a:p>
          <a:p>
            <a:pPr marL="571500" marR="0" lvl="0" indent="-571500" algn="l" rtl="0">
              <a:lnSpc>
                <a:spcPct val="107000"/>
              </a:lnSpc>
              <a:spcBef>
                <a:spcPts val="800"/>
              </a:spcBef>
              <a:spcAft>
                <a:spcPts val="0"/>
              </a:spcAft>
              <a:buClr>
                <a:srgbClr val="FF0000"/>
              </a:buClr>
              <a:buSzPts val="3652"/>
              <a:buFont typeface="Noto Sans Symbols"/>
              <a:buChar char="⮚"/>
            </a:pPr>
            <a:r>
              <a:rPr lang="en-PH" sz="4400" i="1">
                <a:solidFill>
                  <a:schemeClr val="lt1"/>
                </a:solidFill>
                <a:latin typeface="Arial"/>
                <a:ea typeface="Arial"/>
                <a:cs typeface="Arial"/>
                <a:sym typeface="Arial"/>
              </a:rPr>
              <a:t> </a:t>
            </a:r>
            <a:r>
              <a:rPr lang="en-PH" sz="4400" i="1">
                <a:solidFill>
                  <a:schemeClr val="lt1"/>
                </a:solidFill>
              </a:rPr>
              <a:t>O</a:t>
            </a:r>
            <a:r>
              <a:rPr lang="en-PH" sz="4400" i="1">
                <a:solidFill>
                  <a:schemeClr val="lt1"/>
                </a:solidFill>
                <a:latin typeface="Arial"/>
                <a:ea typeface="Arial"/>
                <a:cs typeface="Arial"/>
                <a:sym typeface="Arial"/>
              </a:rPr>
              <a:t>ne in three </a:t>
            </a:r>
            <a:r>
              <a:rPr lang="en-PH" sz="4400" i="1">
                <a:solidFill>
                  <a:srgbClr val="00B0F0"/>
                </a:solidFill>
                <a:latin typeface="Arial"/>
                <a:ea typeface="Arial"/>
                <a:cs typeface="Arial"/>
                <a:sym typeface="Arial"/>
              </a:rPr>
              <a:t>amphibians</a:t>
            </a:r>
            <a:r>
              <a:rPr lang="en-PH" sz="4400" i="1">
                <a:solidFill>
                  <a:schemeClr val="lt1"/>
                </a:solidFill>
                <a:latin typeface="Arial"/>
                <a:ea typeface="Arial"/>
                <a:cs typeface="Arial"/>
                <a:sym typeface="Arial"/>
              </a:rPr>
              <a:t> &amp;</a:t>
            </a:r>
            <a:endParaRPr sz="4400">
              <a:solidFill>
                <a:schemeClr val="lt1"/>
              </a:solidFill>
              <a:latin typeface="Calibri"/>
              <a:ea typeface="Calibri"/>
              <a:cs typeface="Calibri"/>
              <a:sym typeface="Calibri"/>
            </a:endParaRPr>
          </a:p>
          <a:p>
            <a:pPr marL="571500" marR="0" lvl="0" indent="-571500" algn="l" rtl="0">
              <a:lnSpc>
                <a:spcPct val="107000"/>
              </a:lnSpc>
              <a:spcBef>
                <a:spcPts val="800"/>
              </a:spcBef>
              <a:spcAft>
                <a:spcPts val="0"/>
              </a:spcAft>
              <a:buClr>
                <a:srgbClr val="FF0000"/>
              </a:buClr>
              <a:buSzPts val="3652"/>
              <a:buFont typeface="Noto Sans Symbols"/>
              <a:buChar char="⮚"/>
            </a:pPr>
            <a:r>
              <a:rPr lang="en-PH" sz="4400" i="1">
                <a:solidFill>
                  <a:schemeClr val="lt1"/>
                </a:solidFill>
                <a:latin typeface="Arial"/>
                <a:ea typeface="Arial"/>
                <a:cs typeface="Arial"/>
                <a:sym typeface="Arial"/>
              </a:rPr>
              <a:t> </a:t>
            </a:r>
            <a:r>
              <a:rPr lang="en-PH" sz="4400" i="1">
                <a:solidFill>
                  <a:schemeClr val="lt1"/>
                </a:solidFill>
              </a:rPr>
              <a:t>O</a:t>
            </a:r>
            <a:r>
              <a:rPr lang="en-PH" sz="4400" i="1">
                <a:solidFill>
                  <a:schemeClr val="lt1"/>
                </a:solidFill>
                <a:latin typeface="Arial"/>
                <a:ea typeface="Arial"/>
                <a:cs typeface="Arial"/>
                <a:sym typeface="Arial"/>
              </a:rPr>
              <a:t>ne in eight </a:t>
            </a:r>
            <a:r>
              <a:rPr lang="en-PH" sz="4400" i="1">
                <a:solidFill>
                  <a:srgbClr val="FF0000"/>
                </a:solidFill>
                <a:latin typeface="Arial"/>
                <a:ea typeface="Arial"/>
                <a:cs typeface="Arial"/>
                <a:sym typeface="Arial"/>
              </a:rPr>
              <a:t>birds</a:t>
            </a:r>
            <a:r>
              <a:rPr lang="en-PH" sz="4400" i="1">
                <a:solidFill>
                  <a:schemeClr val="lt1"/>
                </a:solidFill>
                <a:latin typeface="Arial"/>
                <a:ea typeface="Arial"/>
                <a:cs typeface="Arial"/>
                <a:sym typeface="Arial"/>
              </a:rPr>
              <a:t> </a:t>
            </a:r>
            <a:endParaRPr sz="4400">
              <a:solidFill>
                <a:schemeClr val="lt1"/>
              </a:solidFill>
              <a:latin typeface="Calibri"/>
              <a:ea typeface="Calibri"/>
              <a:cs typeface="Calibri"/>
              <a:sym typeface="Calibri"/>
            </a:endParaRPr>
          </a:p>
          <a:p>
            <a:pPr marL="0" marR="0" lvl="0" indent="0" algn="l" rtl="0">
              <a:spcBef>
                <a:spcPts val="800"/>
              </a:spcBef>
              <a:spcAft>
                <a:spcPts val="0"/>
              </a:spcAft>
              <a:buNone/>
            </a:pPr>
            <a:r>
              <a:rPr lang="en-PH" sz="4400">
                <a:solidFill>
                  <a:schemeClr val="lt1"/>
                </a:solidFill>
                <a:latin typeface="Arial"/>
                <a:ea typeface="Arial"/>
                <a:cs typeface="Arial"/>
                <a:sym typeface="Arial"/>
              </a:rPr>
              <a:t>are </a:t>
            </a:r>
            <a:r>
              <a:rPr lang="en-PH" sz="4400" i="1">
                <a:solidFill>
                  <a:srgbClr val="FFC000"/>
                </a:solidFill>
                <a:latin typeface="Arial"/>
                <a:ea typeface="Arial"/>
                <a:cs typeface="Arial"/>
                <a:sym typeface="Arial"/>
              </a:rPr>
              <a:t>in danger </a:t>
            </a:r>
            <a:r>
              <a:rPr lang="en-PH" sz="4400">
                <a:solidFill>
                  <a:schemeClr val="lt1"/>
                </a:solidFill>
                <a:latin typeface="Arial"/>
                <a:ea typeface="Arial"/>
                <a:cs typeface="Arial"/>
                <a:sym typeface="Arial"/>
              </a:rPr>
              <a:t>of being pushed over the precipice </a:t>
            </a:r>
            <a:r>
              <a:rPr lang="en-PH" sz="4400" i="1">
                <a:solidFill>
                  <a:srgbClr val="FFC000"/>
                </a:solidFill>
                <a:latin typeface="Arial"/>
                <a:ea typeface="Arial"/>
                <a:cs typeface="Arial"/>
                <a:sym typeface="Arial"/>
              </a:rPr>
              <a:t>of extinction</a:t>
            </a:r>
            <a:r>
              <a:rPr lang="en-PH" sz="4400">
                <a:solidFill>
                  <a:schemeClr val="lt1"/>
                </a:solidFill>
                <a:latin typeface="Arial"/>
                <a:ea typeface="Arial"/>
                <a:cs typeface="Arial"/>
                <a:sym typeface="Arial"/>
              </a:rPr>
              <a:t>.</a:t>
            </a:r>
            <a:endParaRPr/>
          </a:p>
          <a:p>
            <a:pPr marL="0" marR="0" lvl="0" indent="0" algn="l" rtl="0">
              <a:spcBef>
                <a:spcPts val="1200"/>
              </a:spcBef>
              <a:spcAft>
                <a:spcPts val="0"/>
              </a:spcAft>
              <a:buNone/>
            </a:pPr>
            <a:r>
              <a:rPr lang="en-PH" sz="3200">
                <a:solidFill>
                  <a:schemeClr val="lt1"/>
                </a:solidFill>
                <a:latin typeface="Times New Roman"/>
                <a:ea typeface="Times New Roman"/>
                <a:cs typeface="Times New Roman"/>
                <a:sym typeface="Times New Roman"/>
              </a:rPr>
              <a:t>[The International Union for the Conservation of Nature (IUCN), 2010]</a:t>
            </a:r>
            <a:endParaRPr sz="3200">
              <a:solidFill>
                <a:schemeClr val="lt1"/>
              </a:solidFill>
              <a:latin typeface="Times New Roman"/>
              <a:ea typeface="Times New Roman"/>
              <a:cs typeface="Times New Roman"/>
              <a:sym typeface="Times New Roman"/>
            </a:endParaRPr>
          </a:p>
        </p:txBody>
      </p:sp>
      <p:pic>
        <p:nvPicPr>
          <p:cNvPr id="296" name="Google Shape;296;p40"/>
          <p:cNvPicPr preferRelativeResize="0"/>
          <p:nvPr/>
        </p:nvPicPr>
        <p:blipFill rotWithShape="1">
          <a:blip r:embed="rId4">
            <a:alphaModFix/>
          </a:blip>
          <a:srcRect/>
          <a:stretch/>
        </p:blipFill>
        <p:spPr>
          <a:xfrm>
            <a:off x="10185400" y="4819118"/>
            <a:ext cx="1766024" cy="1643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2000"/>
                                        <p:tgtEl>
                                          <p:spTgt spid="294"/>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295">
                                            <p:txEl>
                                              <p:pRg st="0" end="0"/>
                                            </p:txEl>
                                          </p:spTgt>
                                        </p:tgtEl>
                                        <p:attrNameLst>
                                          <p:attrName>style.visibility</p:attrName>
                                        </p:attrNameLst>
                                      </p:cBhvr>
                                      <p:to>
                                        <p:strVal val="visible"/>
                                      </p:to>
                                    </p:set>
                                    <p:anim calcmode="lin" valueType="num">
                                      <p:cBhvr additive="base">
                                        <p:cTn id="11" dur="500"/>
                                        <p:tgtEl>
                                          <p:spTgt spid="295">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295">
                                            <p:txEl>
                                              <p:pRg st="0" end="0"/>
                                            </p:txEl>
                                          </p:spTgt>
                                        </p:tgtEl>
                                        <p:attrNameLst>
                                          <p:attrName>ppt_h</p:attrName>
                                        </p:attrNameLst>
                                      </p:cBhvr>
                                      <p:tavLst>
                                        <p:tav tm="0">
                                          <p:val>
                                            <p:strVal val="0"/>
                                          </p:val>
                                        </p:tav>
                                        <p:tav tm="100000">
                                          <p:val>
                                            <p:strVal val="#ppt_h"/>
                                          </p:val>
                                        </p:tav>
                                      </p:tavLst>
                                    </p:anim>
                                  </p:childTnLst>
                                </p:cTn>
                              </p:par>
                            </p:childTnLst>
                          </p:cTn>
                        </p:par>
                        <p:par>
                          <p:cTn id="13" fill="hold">
                            <p:stCondLst>
                              <p:cond delay="2500"/>
                            </p:stCondLst>
                            <p:childTnLst>
                              <p:par>
                                <p:cTn id="14" presetID="23" presetClass="entr" presetSubtype="16" fill="hold" nodeType="afterEffect">
                                  <p:stCondLst>
                                    <p:cond delay="0"/>
                                  </p:stCondLst>
                                  <p:childTnLst>
                                    <p:set>
                                      <p:cBhvr>
                                        <p:cTn id="15" dur="1" fill="hold">
                                          <p:stCondLst>
                                            <p:cond delay="0"/>
                                          </p:stCondLst>
                                        </p:cTn>
                                        <p:tgtEl>
                                          <p:spTgt spid="295">
                                            <p:txEl>
                                              <p:pRg st="1" end="1"/>
                                            </p:txEl>
                                          </p:spTgt>
                                        </p:tgtEl>
                                        <p:attrNameLst>
                                          <p:attrName>style.visibility</p:attrName>
                                        </p:attrNameLst>
                                      </p:cBhvr>
                                      <p:to>
                                        <p:strVal val="visible"/>
                                      </p:to>
                                    </p:set>
                                    <p:anim calcmode="lin" valueType="num">
                                      <p:cBhvr additive="base">
                                        <p:cTn id="16" dur="500"/>
                                        <p:tgtEl>
                                          <p:spTgt spid="295">
                                            <p:txEl>
                                              <p:pRg st="1" end="1"/>
                                            </p:txEl>
                                          </p:spTgt>
                                        </p:tgtEl>
                                        <p:attrNameLst>
                                          <p:attrName>ppt_w</p:attrName>
                                        </p:attrNameLst>
                                      </p:cBhvr>
                                      <p:tavLst>
                                        <p:tav tm="0">
                                          <p:val>
                                            <p:strVal val="0"/>
                                          </p:val>
                                        </p:tav>
                                        <p:tav tm="100000">
                                          <p:val>
                                            <p:strVal val="#ppt_w"/>
                                          </p:val>
                                        </p:tav>
                                      </p:tavLst>
                                    </p:anim>
                                    <p:anim calcmode="lin" valueType="num">
                                      <p:cBhvr additive="base">
                                        <p:cTn id="17" dur="500"/>
                                        <p:tgtEl>
                                          <p:spTgt spid="295">
                                            <p:txEl>
                                              <p:pRg st="1" end="1"/>
                                            </p:txEl>
                                          </p:spTgt>
                                        </p:tgtEl>
                                        <p:attrNameLst>
                                          <p:attrName>ppt_h</p:attrName>
                                        </p:attrNameLst>
                                      </p:cBhvr>
                                      <p:tavLst>
                                        <p:tav tm="0">
                                          <p:val>
                                            <p:strVal val="0"/>
                                          </p:val>
                                        </p:tav>
                                        <p:tav tm="100000">
                                          <p:val>
                                            <p:strVal val="#ppt_h"/>
                                          </p:val>
                                        </p:tav>
                                      </p:tavLst>
                                    </p:anim>
                                  </p:childTnLst>
                                </p:cTn>
                              </p:par>
                            </p:childTnLst>
                          </p:cTn>
                        </p:par>
                        <p:par>
                          <p:cTn id="18" fill="hold">
                            <p:stCondLst>
                              <p:cond delay="3000"/>
                            </p:stCondLst>
                            <p:childTnLst>
                              <p:par>
                                <p:cTn id="19" presetID="23" presetClass="entr" presetSubtype="16" fill="hold" nodeType="afterEffect">
                                  <p:stCondLst>
                                    <p:cond delay="0"/>
                                  </p:stCondLst>
                                  <p:childTnLst>
                                    <p:set>
                                      <p:cBhvr>
                                        <p:cTn id="20" dur="1" fill="hold">
                                          <p:stCondLst>
                                            <p:cond delay="0"/>
                                          </p:stCondLst>
                                        </p:cTn>
                                        <p:tgtEl>
                                          <p:spTgt spid="295">
                                            <p:txEl>
                                              <p:pRg st="2" end="2"/>
                                            </p:txEl>
                                          </p:spTgt>
                                        </p:tgtEl>
                                        <p:attrNameLst>
                                          <p:attrName>style.visibility</p:attrName>
                                        </p:attrNameLst>
                                      </p:cBhvr>
                                      <p:to>
                                        <p:strVal val="visible"/>
                                      </p:to>
                                    </p:set>
                                    <p:anim calcmode="lin" valueType="num">
                                      <p:cBhvr additive="base">
                                        <p:cTn id="21" dur="500"/>
                                        <p:tgtEl>
                                          <p:spTgt spid="295">
                                            <p:txEl>
                                              <p:pRg st="2" end="2"/>
                                            </p:txEl>
                                          </p:spTgt>
                                        </p:tgtEl>
                                        <p:attrNameLst>
                                          <p:attrName>ppt_w</p:attrName>
                                        </p:attrNameLst>
                                      </p:cBhvr>
                                      <p:tavLst>
                                        <p:tav tm="0">
                                          <p:val>
                                            <p:strVal val="0"/>
                                          </p:val>
                                        </p:tav>
                                        <p:tav tm="100000">
                                          <p:val>
                                            <p:strVal val="#ppt_w"/>
                                          </p:val>
                                        </p:tav>
                                      </p:tavLst>
                                    </p:anim>
                                    <p:anim calcmode="lin" valueType="num">
                                      <p:cBhvr additive="base">
                                        <p:cTn id="22" dur="500"/>
                                        <p:tgtEl>
                                          <p:spTgt spid="295">
                                            <p:txEl>
                                              <p:pRg st="2" end="2"/>
                                            </p:txEl>
                                          </p:spTgt>
                                        </p:tgtEl>
                                        <p:attrNameLst>
                                          <p:attrName>ppt_h</p:attrName>
                                        </p:attrNameLst>
                                      </p:cBhvr>
                                      <p:tavLst>
                                        <p:tav tm="0">
                                          <p:val>
                                            <p:strVal val="0"/>
                                          </p:val>
                                        </p:tav>
                                        <p:tav tm="100000">
                                          <p:val>
                                            <p:strVal val="#ppt_h"/>
                                          </p:val>
                                        </p:tav>
                                      </p:tavLst>
                                    </p:anim>
                                  </p:childTnLst>
                                </p:cTn>
                              </p:par>
                            </p:childTnLst>
                          </p:cTn>
                        </p:par>
                        <p:par>
                          <p:cTn id="23" fill="hold">
                            <p:stCondLst>
                              <p:cond delay="3500"/>
                            </p:stCondLst>
                            <p:childTnLst>
                              <p:par>
                                <p:cTn id="24" presetID="23" presetClass="entr" presetSubtype="16" fill="hold" nodeType="afterEffect">
                                  <p:stCondLst>
                                    <p:cond delay="0"/>
                                  </p:stCondLst>
                                  <p:childTnLst>
                                    <p:set>
                                      <p:cBhvr>
                                        <p:cTn id="25" dur="1" fill="hold">
                                          <p:stCondLst>
                                            <p:cond delay="0"/>
                                          </p:stCondLst>
                                        </p:cTn>
                                        <p:tgtEl>
                                          <p:spTgt spid="295">
                                            <p:txEl>
                                              <p:pRg st="3" end="3"/>
                                            </p:txEl>
                                          </p:spTgt>
                                        </p:tgtEl>
                                        <p:attrNameLst>
                                          <p:attrName>style.visibility</p:attrName>
                                        </p:attrNameLst>
                                      </p:cBhvr>
                                      <p:to>
                                        <p:strVal val="visible"/>
                                      </p:to>
                                    </p:set>
                                    <p:anim calcmode="lin" valueType="num">
                                      <p:cBhvr additive="base">
                                        <p:cTn id="26" dur="500"/>
                                        <p:tgtEl>
                                          <p:spTgt spid="295">
                                            <p:txEl>
                                              <p:pRg st="3" end="3"/>
                                            </p:txEl>
                                          </p:spTgt>
                                        </p:tgtEl>
                                        <p:attrNameLst>
                                          <p:attrName>ppt_w</p:attrName>
                                        </p:attrNameLst>
                                      </p:cBhvr>
                                      <p:tavLst>
                                        <p:tav tm="0">
                                          <p:val>
                                            <p:strVal val="0"/>
                                          </p:val>
                                        </p:tav>
                                        <p:tav tm="100000">
                                          <p:val>
                                            <p:strVal val="#ppt_w"/>
                                          </p:val>
                                        </p:tav>
                                      </p:tavLst>
                                    </p:anim>
                                    <p:anim calcmode="lin" valueType="num">
                                      <p:cBhvr additive="base">
                                        <p:cTn id="27" dur="500"/>
                                        <p:tgtEl>
                                          <p:spTgt spid="295">
                                            <p:txEl>
                                              <p:pRg st="3" end="3"/>
                                            </p:txEl>
                                          </p:spTgt>
                                        </p:tgtEl>
                                        <p:attrNameLst>
                                          <p:attrName>ppt_h</p:attrName>
                                        </p:attrNameLst>
                                      </p:cBhvr>
                                      <p:tavLst>
                                        <p:tav tm="0">
                                          <p:val>
                                            <p:strVal val="0"/>
                                          </p:val>
                                        </p:tav>
                                        <p:tav tm="100000">
                                          <p:val>
                                            <p:strVal val="#ppt_h"/>
                                          </p:val>
                                        </p:tav>
                                      </p:tavLst>
                                    </p:anim>
                                  </p:childTnLst>
                                </p:cTn>
                              </p:par>
                            </p:childTnLst>
                          </p:cTn>
                        </p:par>
                        <p:par>
                          <p:cTn id="28" fill="hold">
                            <p:stCondLst>
                              <p:cond delay="4000"/>
                            </p:stCondLst>
                            <p:childTnLst>
                              <p:par>
                                <p:cTn id="29" presetID="23" presetClass="entr" presetSubtype="16" fill="hold" nodeType="afterEffect">
                                  <p:stCondLst>
                                    <p:cond delay="0"/>
                                  </p:stCondLst>
                                  <p:childTnLst>
                                    <p:set>
                                      <p:cBhvr>
                                        <p:cTn id="30" dur="1" fill="hold">
                                          <p:stCondLst>
                                            <p:cond delay="0"/>
                                          </p:stCondLst>
                                        </p:cTn>
                                        <p:tgtEl>
                                          <p:spTgt spid="295">
                                            <p:txEl>
                                              <p:pRg st="4" end="4"/>
                                            </p:txEl>
                                          </p:spTgt>
                                        </p:tgtEl>
                                        <p:attrNameLst>
                                          <p:attrName>style.visibility</p:attrName>
                                        </p:attrNameLst>
                                      </p:cBhvr>
                                      <p:to>
                                        <p:strVal val="visible"/>
                                      </p:to>
                                    </p:set>
                                    <p:anim calcmode="lin" valueType="num">
                                      <p:cBhvr additive="base">
                                        <p:cTn id="31" dur="500"/>
                                        <p:tgtEl>
                                          <p:spTgt spid="295">
                                            <p:txEl>
                                              <p:pRg st="4" end="4"/>
                                            </p:txEl>
                                          </p:spTgt>
                                        </p:tgtEl>
                                        <p:attrNameLst>
                                          <p:attrName>ppt_w</p:attrName>
                                        </p:attrNameLst>
                                      </p:cBhvr>
                                      <p:tavLst>
                                        <p:tav tm="0">
                                          <p:val>
                                            <p:strVal val="0"/>
                                          </p:val>
                                        </p:tav>
                                        <p:tav tm="100000">
                                          <p:val>
                                            <p:strVal val="#ppt_w"/>
                                          </p:val>
                                        </p:tav>
                                      </p:tavLst>
                                    </p:anim>
                                    <p:anim calcmode="lin" valueType="num">
                                      <p:cBhvr additive="base">
                                        <p:cTn id="32" dur="500"/>
                                        <p:tgtEl>
                                          <p:spTgt spid="295">
                                            <p:txEl>
                                              <p:pRg st="4" end="4"/>
                                            </p:txEl>
                                          </p:spTgt>
                                        </p:tgtEl>
                                        <p:attrNameLst>
                                          <p:attrName>ppt_h</p:attrName>
                                        </p:attrNameLst>
                                      </p:cBhvr>
                                      <p:tavLst>
                                        <p:tav tm="0">
                                          <p:val>
                                            <p:strVal val="0"/>
                                          </p:val>
                                        </p:tav>
                                        <p:tav tm="100000">
                                          <p:val>
                                            <p:strVal val="#ppt_h"/>
                                          </p:val>
                                        </p:tav>
                                      </p:tavLst>
                                    </p:anim>
                                  </p:childTnLst>
                                </p:cTn>
                              </p:par>
                            </p:childTnLst>
                          </p:cTn>
                        </p:par>
                        <p:par>
                          <p:cTn id="33" fill="hold">
                            <p:stCondLst>
                              <p:cond delay="4500"/>
                            </p:stCondLst>
                            <p:childTnLst>
                              <p:par>
                                <p:cTn id="34" presetID="23" presetClass="entr" presetSubtype="16" fill="hold" nodeType="afterEffect">
                                  <p:stCondLst>
                                    <p:cond delay="0"/>
                                  </p:stCondLst>
                                  <p:childTnLst>
                                    <p:set>
                                      <p:cBhvr>
                                        <p:cTn id="35" dur="1" fill="hold">
                                          <p:stCondLst>
                                            <p:cond delay="0"/>
                                          </p:stCondLst>
                                        </p:cTn>
                                        <p:tgtEl>
                                          <p:spTgt spid="295">
                                            <p:txEl>
                                              <p:pRg st="5" end="5"/>
                                            </p:txEl>
                                          </p:spTgt>
                                        </p:tgtEl>
                                        <p:attrNameLst>
                                          <p:attrName>style.visibility</p:attrName>
                                        </p:attrNameLst>
                                      </p:cBhvr>
                                      <p:to>
                                        <p:strVal val="visible"/>
                                      </p:to>
                                    </p:set>
                                    <p:anim calcmode="lin" valueType="num">
                                      <p:cBhvr additive="base">
                                        <p:cTn id="36" dur="500"/>
                                        <p:tgtEl>
                                          <p:spTgt spid="295">
                                            <p:txEl>
                                              <p:pRg st="5" end="5"/>
                                            </p:txEl>
                                          </p:spTgt>
                                        </p:tgtEl>
                                        <p:attrNameLst>
                                          <p:attrName>ppt_w</p:attrName>
                                        </p:attrNameLst>
                                      </p:cBhvr>
                                      <p:tavLst>
                                        <p:tav tm="0">
                                          <p:val>
                                            <p:strVal val="0"/>
                                          </p:val>
                                        </p:tav>
                                        <p:tav tm="100000">
                                          <p:val>
                                            <p:strVal val="#ppt_w"/>
                                          </p:val>
                                        </p:tav>
                                      </p:tavLst>
                                    </p:anim>
                                    <p:anim calcmode="lin" valueType="num">
                                      <p:cBhvr additive="base">
                                        <p:cTn id="37" dur="500"/>
                                        <p:tgtEl>
                                          <p:spTgt spid="295">
                                            <p:txEl>
                                              <p:pRg st="5" end="5"/>
                                            </p:txEl>
                                          </p:spTgt>
                                        </p:tgtEl>
                                        <p:attrNameLst>
                                          <p:attrName>ppt_h</p:attrName>
                                        </p:attrNameLst>
                                      </p:cBhvr>
                                      <p:tavLst>
                                        <p:tav tm="0">
                                          <p:val>
                                            <p:strVal val="0"/>
                                          </p:val>
                                        </p:tav>
                                        <p:tav tm="100000">
                                          <p:val>
                                            <p:strVal val="#ppt_h"/>
                                          </p:val>
                                        </p:tav>
                                      </p:tavLst>
                                    </p:anim>
                                  </p:childTnLst>
                                </p:cTn>
                              </p:par>
                            </p:childTnLst>
                          </p:cTn>
                        </p:par>
                        <p:par>
                          <p:cTn id="38" fill="hold">
                            <p:stCondLst>
                              <p:cond delay="5000"/>
                            </p:stCondLst>
                            <p:childTnLst>
                              <p:par>
                                <p:cTn id="39" presetID="23" presetClass="entr" presetSubtype="16" fill="hold" nodeType="afterEffect">
                                  <p:stCondLst>
                                    <p:cond delay="0"/>
                                  </p:stCondLst>
                                  <p:childTnLst>
                                    <p:set>
                                      <p:cBhvr>
                                        <p:cTn id="40" dur="1" fill="hold">
                                          <p:stCondLst>
                                            <p:cond delay="0"/>
                                          </p:stCondLst>
                                        </p:cTn>
                                        <p:tgtEl>
                                          <p:spTgt spid="295">
                                            <p:txEl>
                                              <p:pRg st="6" end="6"/>
                                            </p:txEl>
                                          </p:spTgt>
                                        </p:tgtEl>
                                        <p:attrNameLst>
                                          <p:attrName>style.visibility</p:attrName>
                                        </p:attrNameLst>
                                      </p:cBhvr>
                                      <p:to>
                                        <p:strVal val="visible"/>
                                      </p:to>
                                    </p:set>
                                    <p:anim calcmode="lin" valueType="num">
                                      <p:cBhvr additive="base">
                                        <p:cTn id="41" dur="500"/>
                                        <p:tgtEl>
                                          <p:spTgt spid="295">
                                            <p:txEl>
                                              <p:pRg st="6" end="6"/>
                                            </p:txEl>
                                          </p:spTgt>
                                        </p:tgtEl>
                                        <p:attrNameLst>
                                          <p:attrName>ppt_w</p:attrName>
                                        </p:attrNameLst>
                                      </p:cBhvr>
                                      <p:tavLst>
                                        <p:tav tm="0">
                                          <p:val>
                                            <p:strVal val="0"/>
                                          </p:val>
                                        </p:tav>
                                        <p:tav tm="100000">
                                          <p:val>
                                            <p:strVal val="#ppt_w"/>
                                          </p:val>
                                        </p:tav>
                                      </p:tavLst>
                                    </p:anim>
                                    <p:anim calcmode="lin" valueType="num">
                                      <p:cBhvr additive="base">
                                        <p:cTn id="42" dur="500"/>
                                        <p:tgtEl>
                                          <p:spTgt spid="295">
                                            <p:txEl>
                                              <p:pRg st="6" end="6"/>
                                            </p:txEl>
                                          </p:spTgt>
                                        </p:tgtEl>
                                        <p:attrNameLst>
                                          <p:attrName>ppt_h</p:attrName>
                                        </p:attrNameLst>
                                      </p:cBhvr>
                                      <p:tavLst>
                                        <p:tav tm="0">
                                          <p:val>
                                            <p:strVal val="0"/>
                                          </p:val>
                                        </p:tav>
                                        <p:tav tm="100000">
                                          <p:val>
                                            <p:strVal val="#ppt_h"/>
                                          </p:val>
                                        </p:tav>
                                      </p:tavLst>
                                    </p:anim>
                                  </p:childTnLst>
                                </p:cTn>
                              </p:par>
                            </p:childTnLst>
                          </p:cTn>
                        </p:par>
                        <p:par>
                          <p:cTn id="43" fill="hold">
                            <p:stCondLst>
                              <p:cond delay="5500"/>
                            </p:stCondLst>
                            <p:childTnLst>
                              <p:par>
                                <p:cTn id="44" presetID="10" presetClass="entr" presetSubtype="0" fill="hold" nodeType="afterEffect">
                                  <p:stCondLst>
                                    <p:cond delay="0"/>
                                  </p:stCondLst>
                                  <p:childTnLst>
                                    <p:set>
                                      <p:cBhvr>
                                        <p:cTn id="45" dur="1" fill="hold">
                                          <p:stCondLst>
                                            <p:cond delay="0"/>
                                          </p:stCondLst>
                                        </p:cTn>
                                        <p:tgtEl>
                                          <p:spTgt spid="296"/>
                                        </p:tgtEl>
                                        <p:attrNameLst>
                                          <p:attrName>style.visibility</p:attrName>
                                        </p:attrNameLst>
                                      </p:cBhvr>
                                      <p:to>
                                        <p:strVal val="visible"/>
                                      </p:to>
                                    </p:set>
                                    <p:animEffect transition="in" filter="fade">
                                      <p:cBhvr>
                                        <p:cTn id="46"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2" name="Google Shape;302;p41"/>
          <p:cNvSpPr txBox="1"/>
          <p:nvPr/>
        </p:nvSpPr>
        <p:spPr>
          <a:xfrm>
            <a:off x="3647768" y="668594"/>
            <a:ext cx="8190271" cy="57246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PH" sz="5400">
                <a:solidFill>
                  <a:schemeClr val="lt1"/>
                </a:solidFill>
                <a:latin typeface="Times New Roman"/>
                <a:ea typeface="Times New Roman"/>
                <a:cs typeface="Times New Roman"/>
                <a:sym typeface="Times New Roman"/>
              </a:rPr>
              <a:t>“</a:t>
            </a:r>
            <a:r>
              <a:rPr lang="en-PH" sz="5400" i="1">
                <a:solidFill>
                  <a:schemeClr val="lt1"/>
                </a:solidFill>
                <a:latin typeface="Times New Roman"/>
                <a:ea typeface="Times New Roman"/>
                <a:cs typeface="Times New Roman"/>
                <a:sym typeface="Times New Roman"/>
              </a:rPr>
              <a:t>The quenching of life’s exuberance will be more consequential to humanity than all present day warming, ozone depletion and pollution combined.”</a:t>
            </a:r>
            <a:r>
              <a:rPr lang="en-PH" sz="5400">
                <a:solidFill>
                  <a:schemeClr val="lt1"/>
                </a:solidFill>
                <a:latin typeface="Times New Roman"/>
                <a:ea typeface="Times New Roman"/>
                <a:cs typeface="Times New Roman"/>
                <a:sym typeface="Times New Roman"/>
              </a:rPr>
              <a:t> </a:t>
            </a:r>
            <a:r>
              <a:rPr lang="en-PH" sz="4400">
                <a:solidFill>
                  <a:schemeClr val="lt1"/>
                </a:solidFill>
                <a:latin typeface="Times New Roman"/>
                <a:ea typeface="Times New Roman"/>
                <a:cs typeface="Times New Roman"/>
                <a:sym typeface="Times New Roman"/>
              </a:rPr>
              <a:t> </a:t>
            </a:r>
            <a:endParaRPr/>
          </a:p>
          <a:p>
            <a:pPr marL="0" marR="0" lvl="0" indent="0" algn="r" rtl="0">
              <a:spcBef>
                <a:spcPts val="1200"/>
              </a:spcBef>
              <a:spcAft>
                <a:spcPts val="0"/>
              </a:spcAft>
              <a:buNone/>
            </a:pPr>
            <a:r>
              <a:rPr lang="en-PH" sz="3200" i="1">
                <a:solidFill>
                  <a:schemeClr val="lt1"/>
                </a:solidFill>
                <a:latin typeface="Times New Roman"/>
                <a:ea typeface="Times New Roman"/>
                <a:cs typeface="Times New Roman"/>
                <a:sym typeface="Times New Roman"/>
              </a:rPr>
              <a:t>[</a:t>
            </a:r>
            <a:r>
              <a:rPr lang="en-PH" sz="3200" i="1">
                <a:solidFill>
                  <a:schemeClr val="lt1"/>
                </a:solidFill>
                <a:latin typeface="Arial"/>
                <a:ea typeface="Arial"/>
                <a:cs typeface="Arial"/>
                <a:sym typeface="Arial"/>
              </a:rPr>
              <a:t>Harvard biologist, Edward O Wilson, 2005]</a:t>
            </a:r>
            <a:endParaRPr sz="4000" i="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2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2"/>
          <p:cNvPicPr preferRelativeResize="0"/>
          <p:nvPr/>
        </p:nvPicPr>
        <p:blipFill rotWithShape="1">
          <a:blip r:embed="rId3">
            <a:alphaModFix/>
          </a:blip>
          <a:srcRect/>
          <a:stretch/>
        </p:blipFill>
        <p:spPr>
          <a:xfrm>
            <a:off x="7489372" y="76200"/>
            <a:ext cx="5143500" cy="6858000"/>
          </a:xfrm>
          <a:prstGeom prst="rect">
            <a:avLst/>
          </a:prstGeom>
          <a:noFill/>
          <a:ln>
            <a:noFill/>
          </a:ln>
        </p:spPr>
      </p:pic>
      <p:sp>
        <p:nvSpPr>
          <p:cNvPr id="308" name="Google Shape;308;p42"/>
          <p:cNvSpPr txBox="1"/>
          <p:nvPr/>
        </p:nvSpPr>
        <p:spPr>
          <a:xfrm>
            <a:off x="76575" y="183625"/>
            <a:ext cx="7412700" cy="664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000">
                <a:solidFill>
                  <a:schemeClr val="lt1"/>
                </a:solidFill>
                <a:highlight>
                  <a:srgbClr val="6699FF"/>
                </a:highlight>
                <a:latin typeface="Arial"/>
                <a:ea typeface="Arial"/>
                <a:cs typeface="Arial"/>
                <a:sym typeface="Arial"/>
              </a:rPr>
              <a:t>Pope Francis laments the fact </a:t>
            </a:r>
            <a:r>
              <a:rPr lang="en-PH" sz="4000">
                <a:solidFill>
                  <a:schemeClr val="lt1"/>
                </a:solidFill>
                <a:latin typeface="Arial"/>
                <a:ea typeface="Arial"/>
                <a:cs typeface="Arial"/>
                <a:sym typeface="Arial"/>
              </a:rPr>
              <a:t>that</a:t>
            </a:r>
            <a:r>
              <a:rPr lang="en-PH" sz="4400">
                <a:solidFill>
                  <a:schemeClr val="lt1"/>
                </a:solidFill>
                <a:latin typeface="Arial"/>
                <a:ea typeface="Arial"/>
                <a:cs typeface="Arial"/>
                <a:sym typeface="Arial"/>
              </a:rPr>
              <a:t> </a:t>
            </a:r>
            <a:r>
              <a:rPr lang="en-PH" sz="5000" i="1">
                <a:solidFill>
                  <a:schemeClr val="lt1"/>
                </a:solidFill>
                <a:latin typeface="Times New Roman"/>
                <a:ea typeface="Times New Roman"/>
                <a:cs typeface="Times New Roman"/>
                <a:sym typeface="Times New Roman"/>
              </a:rPr>
              <a:t>‘</a:t>
            </a:r>
            <a:r>
              <a:rPr lang="en-PH" sz="4800" i="1">
                <a:solidFill>
                  <a:schemeClr val="lt1"/>
                </a:solidFill>
                <a:latin typeface="Times New Roman"/>
                <a:ea typeface="Times New Roman"/>
                <a:cs typeface="Times New Roman"/>
                <a:sym typeface="Times New Roman"/>
              </a:rPr>
              <a:t>the loss of forests and woodland entail the loss of species which may constitute extremely importance resources in the future, not only for food but also for curing disease and other uses.  </a:t>
            </a:r>
            <a:r>
              <a:rPr lang="en-PH" sz="3200">
                <a:solidFill>
                  <a:srgbClr val="00B0F0"/>
                </a:solidFill>
                <a:latin typeface="Arial"/>
                <a:ea typeface="Arial"/>
                <a:cs typeface="Arial"/>
                <a:sym typeface="Arial"/>
              </a:rPr>
              <a:t>[Laudato Si’ 24]</a:t>
            </a:r>
            <a:endParaRPr sz="4400">
              <a:solidFill>
                <a:srgbClr val="00B0F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2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p:nvPr/>
        </p:nvSpPr>
        <p:spPr>
          <a:xfrm>
            <a:off x="1134218" y="1828786"/>
            <a:ext cx="11057700" cy="32028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800" i="1">
                <a:solidFill>
                  <a:schemeClr val="lt1"/>
                </a:solidFill>
                <a:latin typeface="Times New Roman"/>
                <a:ea typeface="Times New Roman"/>
                <a:cs typeface="Times New Roman"/>
                <a:sym typeface="Times New Roman"/>
              </a:rPr>
              <a:t>“by destroying biodiversity human beings ignore the fact that all creatures have “intrinsic value in themselves independent of their usefulness.” </a:t>
            </a:r>
            <a:r>
              <a:rPr lang="en-PH" sz="3600">
                <a:solidFill>
                  <a:schemeClr val="lt1"/>
                </a:solidFill>
                <a:latin typeface="Times New Roman"/>
                <a:ea typeface="Times New Roman"/>
                <a:cs typeface="Times New Roman"/>
                <a:sym typeface="Times New Roman"/>
              </a:rPr>
              <a:t>[</a:t>
            </a:r>
            <a:r>
              <a:rPr lang="en-PH" sz="3200">
                <a:solidFill>
                  <a:schemeClr val="lt1"/>
                </a:solidFill>
                <a:latin typeface="Arial"/>
                <a:ea typeface="Arial"/>
                <a:cs typeface="Arial"/>
                <a:sym typeface="Arial"/>
              </a:rPr>
              <a:t>Laudato Si’]</a:t>
            </a:r>
            <a:endParaRPr sz="4400">
              <a:solidFill>
                <a:schemeClr val="lt1"/>
              </a:solidFill>
              <a:latin typeface="Calibri"/>
              <a:ea typeface="Calibri"/>
              <a:cs typeface="Calibri"/>
              <a:sym typeface="Calibri"/>
            </a:endParaRPr>
          </a:p>
        </p:txBody>
      </p:sp>
      <p:pic>
        <p:nvPicPr>
          <p:cNvPr id="314" name="Google Shape;314;p43" descr="uk-ot-bio"/>
          <p:cNvPicPr preferRelativeResize="0"/>
          <p:nvPr/>
        </p:nvPicPr>
        <p:blipFill rotWithShape="1">
          <a:blip r:embed="rId3">
            <a:alphaModFix/>
          </a:blip>
          <a:srcRect l="-205" r="205"/>
          <a:stretch/>
        </p:blipFill>
        <p:spPr>
          <a:xfrm>
            <a:off x="368678" y="225363"/>
            <a:ext cx="5884204" cy="1471051"/>
          </a:xfrm>
          <a:prstGeom prst="rect">
            <a:avLst/>
          </a:prstGeom>
          <a:noFill/>
          <a:ln>
            <a:noFill/>
          </a:ln>
        </p:spPr>
      </p:pic>
      <p:pic>
        <p:nvPicPr>
          <p:cNvPr id="315" name="Google Shape;315;p43" descr="species"/>
          <p:cNvPicPr preferRelativeResize="0"/>
          <p:nvPr/>
        </p:nvPicPr>
        <p:blipFill rotWithShape="1">
          <a:blip r:embed="rId4">
            <a:alphaModFix/>
          </a:blip>
          <a:srcRect/>
          <a:stretch/>
        </p:blipFill>
        <p:spPr>
          <a:xfrm>
            <a:off x="6274169" y="225363"/>
            <a:ext cx="5549153" cy="1478215"/>
          </a:xfrm>
          <a:prstGeom prst="rect">
            <a:avLst/>
          </a:prstGeom>
          <a:noFill/>
          <a:ln>
            <a:noFill/>
          </a:ln>
        </p:spPr>
      </p:pic>
      <p:sp>
        <p:nvSpPr>
          <p:cNvPr id="316" name="Google Shape;316;p43"/>
          <p:cNvSpPr txBox="1"/>
          <p:nvPr/>
        </p:nvSpPr>
        <p:spPr>
          <a:xfrm>
            <a:off x="368678" y="5029214"/>
            <a:ext cx="8806628"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1500">
                <a:solidFill>
                  <a:srgbClr val="66FF33"/>
                </a:solidFill>
                <a:latin typeface="Arial"/>
                <a:ea typeface="Arial"/>
                <a:cs typeface="Arial"/>
                <a:sym typeface="Arial"/>
              </a:rPr>
              <a:t>b</a:t>
            </a:r>
            <a:r>
              <a:rPr lang="en-PH" sz="11500">
                <a:solidFill>
                  <a:srgbClr val="FF6699"/>
                </a:solidFill>
                <a:latin typeface="Arial"/>
                <a:ea typeface="Arial"/>
                <a:cs typeface="Arial"/>
                <a:sym typeface="Arial"/>
              </a:rPr>
              <a:t>i</a:t>
            </a:r>
            <a:r>
              <a:rPr lang="en-PH" sz="11500">
                <a:solidFill>
                  <a:srgbClr val="66FFFF"/>
                </a:solidFill>
                <a:latin typeface="Arial"/>
                <a:ea typeface="Arial"/>
                <a:cs typeface="Arial"/>
                <a:sym typeface="Arial"/>
              </a:rPr>
              <a:t>o</a:t>
            </a:r>
            <a:r>
              <a:rPr lang="en-PH" sz="11500">
                <a:solidFill>
                  <a:srgbClr val="FFFF66"/>
                </a:solidFill>
                <a:latin typeface="Arial"/>
                <a:ea typeface="Arial"/>
                <a:cs typeface="Arial"/>
                <a:sym typeface="Arial"/>
              </a:rPr>
              <a:t>d</a:t>
            </a:r>
            <a:r>
              <a:rPr lang="en-PH" sz="11500">
                <a:solidFill>
                  <a:srgbClr val="9900CC"/>
                </a:solidFill>
                <a:latin typeface="Arial"/>
                <a:ea typeface="Arial"/>
                <a:cs typeface="Arial"/>
                <a:sym typeface="Arial"/>
              </a:rPr>
              <a:t>i</a:t>
            </a:r>
            <a:r>
              <a:rPr lang="en-PH" sz="11500">
                <a:solidFill>
                  <a:srgbClr val="3F7818"/>
                </a:solidFill>
                <a:latin typeface="Arial"/>
                <a:ea typeface="Arial"/>
                <a:cs typeface="Arial"/>
                <a:sym typeface="Arial"/>
              </a:rPr>
              <a:t>v</a:t>
            </a:r>
            <a:r>
              <a:rPr lang="en-PH" sz="11500">
                <a:solidFill>
                  <a:srgbClr val="33CC33"/>
                </a:solidFill>
                <a:latin typeface="Arial"/>
                <a:ea typeface="Arial"/>
                <a:cs typeface="Arial"/>
                <a:sym typeface="Arial"/>
              </a:rPr>
              <a:t>e</a:t>
            </a:r>
            <a:r>
              <a:rPr lang="en-PH" sz="11500">
                <a:solidFill>
                  <a:srgbClr val="FF00FF"/>
                </a:solidFill>
                <a:latin typeface="Arial"/>
                <a:ea typeface="Arial"/>
                <a:cs typeface="Arial"/>
                <a:sym typeface="Arial"/>
              </a:rPr>
              <a:t>r</a:t>
            </a:r>
            <a:r>
              <a:rPr lang="en-PH" sz="11500">
                <a:solidFill>
                  <a:srgbClr val="33CCFF"/>
                </a:solidFill>
                <a:latin typeface="Arial"/>
                <a:ea typeface="Arial"/>
                <a:cs typeface="Arial"/>
                <a:sym typeface="Arial"/>
              </a:rPr>
              <a:t>s</a:t>
            </a:r>
            <a:r>
              <a:rPr lang="en-PH" sz="11500">
                <a:solidFill>
                  <a:srgbClr val="FF9933"/>
                </a:solidFill>
                <a:latin typeface="Arial"/>
                <a:ea typeface="Arial"/>
                <a:cs typeface="Arial"/>
                <a:sym typeface="Arial"/>
              </a:rPr>
              <a:t>i</a:t>
            </a:r>
            <a:r>
              <a:rPr lang="en-PH" sz="11500">
                <a:solidFill>
                  <a:srgbClr val="FF0000"/>
                </a:solidFill>
                <a:latin typeface="Arial"/>
                <a:ea typeface="Arial"/>
                <a:cs typeface="Arial"/>
                <a:sym typeface="Arial"/>
              </a:rPr>
              <a:t>t</a:t>
            </a:r>
            <a:r>
              <a:rPr lang="en-PH" sz="11500">
                <a:solidFill>
                  <a:srgbClr val="00FF99"/>
                </a:solidFill>
                <a:latin typeface="Arial"/>
                <a:ea typeface="Arial"/>
                <a:cs typeface="Arial"/>
                <a:sym typeface="Arial"/>
              </a:rPr>
              <a:t>y</a:t>
            </a:r>
            <a:endParaRPr sz="900">
              <a:solidFill>
                <a:schemeClr val="lt1"/>
              </a:solidFill>
              <a:latin typeface="Trebuchet MS"/>
              <a:ea typeface="Trebuchet MS"/>
              <a:cs typeface="Trebuchet MS"/>
              <a:sym typeface="Trebuchet MS"/>
            </a:endParaRPr>
          </a:p>
        </p:txBody>
      </p:sp>
      <p:pic>
        <p:nvPicPr>
          <p:cNvPr id="317" name="Google Shape;317;p43" descr="Biodiversitygraphic.jpg"/>
          <p:cNvPicPr preferRelativeResize="0"/>
          <p:nvPr/>
        </p:nvPicPr>
        <p:blipFill rotWithShape="1">
          <a:blip r:embed="rId5">
            <a:alphaModFix/>
          </a:blip>
          <a:srcRect/>
          <a:stretch/>
        </p:blipFill>
        <p:spPr>
          <a:xfrm>
            <a:off x="9175306" y="4350079"/>
            <a:ext cx="2396208" cy="239141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3000"/>
                                        <p:tgtEl>
                                          <p:spTgt spid="316"/>
                                        </p:tgtEl>
                                      </p:cBhvr>
                                    </p:animEffect>
                                  </p:childTnLst>
                                </p:cTn>
                              </p:par>
                            </p:childTnLst>
                          </p:cTn>
                        </p:par>
                        <p:par>
                          <p:cTn id="8" fill="hold">
                            <p:stCondLst>
                              <p:cond delay="3000"/>
                            </p:stCondLst>
                            <p:childTnLst>
                              <p:par>
                                <p:cTn id="9" presetID="23" presetClass="entr" presetSubtype="16" fill="hold" nodeType="afterEffect">
                                  <p:stCondLst>
                                    <p:cond delay="0"/>
                                  </p:stCondLst>
                                  <p:childTnLst>
                                    <p:set>
                                      <p:cBhvr>
                                        <p:cTn id="10" dur="1" fill="hold">
                                          <p:stCondLst>
                                            <p:cond delay="0"/>
                                          </p:stCondLst>
                                        </p:cTn>
                                        <p:tgtEl>
                                          <p:spTgt spid="317"/>
                                        </p:tgtEl>
                                        <p:attrNameLst>
                                          <p:attrName>style.visibility</p:attrName>
                                        </p:attrNameLst>
                                      </p:cBhvr>
                                      <p:to>
                                        <p:strVal val="visible"/>
                                      </p:to>
                                    </p:set>
                                    <p:anim calcmode="lin" valueType="num">
                                      <p:cBhvr additive="base">
                                        <p:cTn id="11" dur="1750"/>
                                        <p:tgtEl>
                                          <p:spTgt spid="317"/>
                                        </p:tgtEl>
                                        <p:attrNameLst>
                                          <p:attrName>ppt_w</p:attrName>
                                        </p:attrNameLst>
                                      </p:cBhvr>
                                      <p:tavLst>
                                        <p:tav tm="0">
                                          <p:val>
                                            <p:strVal val="0"/>
                                          </p:val>
                                        </p:tav>
                                        <p:tav tm="100000">
                                          <p:val>
                                            <p:strVal val="#ppt_w"/>
                                          </p:val>
                                        </p:tav>
                                      </p:tavLst>
                                    </p:anim>
                                    <p:anim calcmode="lin" valueType="num">
                                      <p:cBhvr additive="base">
                                        <p:cTn id="12" dur="1750"/>
                                        <p:tgtEl>
                                          <p:spTgt spid="3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4"/>
          <p:cNvPicPr preferRelativeResize="0"/>
          <p:nvPr/>
        </p:nvPicPr>
        <p:blipFill rotWithShape="1">
          <a:blip r:embed="rId3">
            <a:alphaModFix/>
          </a:blip>
          <a:srcRect/>
          <a:stretch/>
        </p:blipFill>
        <p:spPr>
          <a:xfrm>
            <a:off x="0" y="0"/>
            <a:ext cx="10279658" cy="6858000"/>
          </a:xfrm>
          <a:prstGeom prst="snip2SameRect">
            <a:avLst>
              <a:gd name="adj1" fmla="val 16667"/>
              <a:gd name="adj2" fmla="val 0"/>
            </a:avLst>
          </a:prstGeom>
          <a:noFill/>
          <a:ln>
            <a:noFill/>
          </a:ln>
        </p:spPr>
      </p:pic>
      <p:sp>
        <p:nvSpPr>
          <p:cNvPr id="323" name="Google Shape;323;p44"/>
          <p:cNvSpPr txBox="1"/>
          <p:nvPr/>
        </p:nvSpPr>
        <p:spPr>
          <a:xfrm>
            <a:off x="3588774" y="503102"/>
            <a:ext cx="8133718" cy="5851795"/>
          </a:xfrm>
          <a:prstGeom prst="rect">
            <a:avLst/>
          </a:prstGeom>
          <a:solidFill>
            <a:srgbClr val="996633">
              <a:alpha val="31764"/>
            </a:srgbClr>
          </a:solid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n-PH" sz="4400">
                <a:solidFill>
                  <a:schemeClr val="lt1"/>
                </a:solidFill>
                <a:latin typeface="Arial"/>
                <a:ea typeface="Arial"/>
                <a:cs typeface="Arial"/>
                <a:sym typeface="Arial"/>
              </a:rPr>
              <a:t>Unless we tackle biodiversity loss seriously, we could lose a million species in this century. This would be a disaster for every generation of humans and other life-forms who will live in this world, and it will impoverish the planet forever.</a:t>
            </a:r>
            <a:endParaRPr sz="4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5"/>
          <p:cNvPicPr preferRelativeResize="0"/>
          <p:nvPr/>
        </p:nvPicPr>
        <p:blipFill rotWithShape="1">
          <a:blip r:embed="rId3">
            <a:alphaModFix/>
          </a:blip>
          <a:srcRect l="3244" r="39224"/>
          <a:stretch/>
        </p:blipFill>
        <p:spPr>
          <a:xfrm>
            <a:off x="0" y="2153752"/>
            <a:ext cx="4080387" cy="4704248"/>
          </a:xfrm>
          <a:prstGeom prst="rect">
            <a:avLst/>
          </a:prstGeom>
          <a:noFill/>
          <a:ln>
            <a:noFill/>
          </a:ln>
        </p:spPr>
      </p:pic>
      <p:pic>
        <p:nvPicPr>
          <p:cNvPr id="329" name="Google Shape;329;p45"/>
          <p:cNvPicPr preferRelativeResize="0"/>
          <p:nvPr/>
        </p:nvPicPr>
        <p:blipFill rotWithShape="1">
          <a:blip r:embed="rId4">
            <a:alphaModFix/>
          </a:blip>
          <a:srcRect/>
          <a:stretch/>
        </p:blipFill>
        <p:spPr>
          <a:xfrm>
            <a:off x="3794705" y="2153752"/>
            <a:ext cx="8407673" cy="4729316"/>
          </a:xfrm>
          <a:prstGeom prst="rect">
            <a:avLst/>
          </a:prstGeom>
          <a:noFill/>
          <a:ln>
            <a:noFill/>
          </a:ln>
        </p:spPr>
      </p:pic>
      <p:sp>
        <p:nvSpPr>
          <p:cNvPr id="330" name="Google Shape;330;p45"/>
          <p:cNvSpPr txBox="1"/>
          <p:nvPr/>
        </p:nvSpPr>
        <p:spPr>
          <a:xfrm>
            <a:off x="383458" y="193445"/>
            <a:ext cx="11425200" cy="26844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PH" sz="4000">
                <a:solidFill>
                  <a:schemeClr val="lt1"/>
                </a:solidFill>
                <a:latin typeface="Arial"/>
                <a:ea typeface="Arial"/>
                <a:cs typeface="Arial"/>
                <a:sym typeface="Arial"/>
              </a:rPr>
              <a:t>The Christian Churches, as </a:t>
            </a:r>
            <a:r>
              <a:rPr lang="en-PH" sz="3600" i="1">
                <a:solidFill>
                  <a:srgbClr val="FFC000"/>
                </a:solidFill>
              </a:rPr>
              <a:t>midwives of God’s reign</a:t>
            </a:r>
            <a:r>
              <a:rPr lang="en-PH" sz="3600" i="1">
                <a:solidFill>
                  <a:schemeClr val="lt1"/>
                </a:solidFill>
              </a:rPr>
              <a:t>,</a:t>
            </a:r>
            <a:r>
              <a:rPr lang="en-PH" sz="4000">
                <a:solidFill>
                  <a:schemeClr val="lt1"/>
                </a:solidFill>
                <a:latin typeface="Arial"/>
                <a:ea typeface="Arial"/>
                <a:cs typeface="Arial"/>
                <a:sym typeface="Arial"/>
              </a:rPr>
              <a:t> must </a:t>
            </a:r>
            <a:r>
              <a:rPr lang="en-PH" sz="4000" i="1">
                <a:solidFill>
                  <a:srgbClr val="FFC000"/>
                </a:solidFill>
                <a:latin typeface="Arial"/>
                <a:ea typeface="Arial"/>
                <a:cs typeface="Arial"/>
                <a:sym typeface="Arial"/>
              </a:rPr>
              <a:t>speak the truth </a:t>
            </a:r>
            <a:r>
              <a:rPr lang="en-PH" sz="4000">
                <a:solidFill>
                  <a:schemeClr val="lt1"/>
                </a:solidFill>
                <a:latin typeface="Arial"/>
                <a:ea typeface="Arial"/>
                <a:cs typeface="Arial"/>
                <a:sym typeface="Arial"/>
              </a:rPr>
              <a:t>about global environmental destruction in a much more </a:t>
            </a:r>
            <a:r>
              <a:rPr lang="en-PH" sz="4000" i="1">
                <a:solidFill>
                  <a:srgbClr val="FFC000"/>
                </a:solidFill>
                <a:latin typeface="Arial"/>
                <a:ea typeface="Arial"/>
                <a:cs typeface="Arial"/>
                <a:sym typeface="Arial"/>
              </a:rPr>
              <a:t>forthright and unambiguous way</a:t>
            </a:r>
            <a:r>
              <a:rPr lang="en-PH" sz="4000">
                <a:solidFill>
                  <a:schemeClr val="lt1"/>
                </a:solidFill>
                <a:latin typeface="Arial"/>
                <a:ea typeface="Arial"/>
                <a:cs typeface="Arial"/>
                <a:sym typeface="Arial"/>
              </a:rPr>
              <a:t>.</a:t>
            </a:r>
            <a:endParaRPr sz="40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250"/>
                                        <p:tgtEl>
                                          <p:spTgt spid="328"/>
                                        </p:tgtEl>
                                      </p:cBhvr>
                                    </p:animEffect>
                                  </p:childTnLst>
                                </p:cTn>
                              </p:par>
                            </p:childTnLst>
                          </p:cTn>
                        </p:par>
                        <p:par>
                          <p:cTn id="8" fill="hold">
                            <p:stCondLst>
                              <p:cond delay="1250"/>
                            </p:stCondLst>
                            <p:childTnLst>
                              <p:par>
                                <p:cTn id="9" presetID="10" presetClass="entr" presetSubtype="0" fill="hold" nodeType="afterEffect">
                                  <p:stCondLst>
                                    <p:cond delay="2000"/>
                                  </p:stCondLst>
                                  <p:childTnLst>
                                    <p:set>
                                      <p:cBhvr>
                                        <p:cTn id="10" dur="1" fill="hold">
                                          <p:stCondLst>
                                            <p:cond delay="0"/>
                                          </p:stCondLst>
                                        </p:cTn>
                                        <p:tgtEl>
                                          <p:spTgt spid="329"/>
                                        </p:tgtEl>
                                        <p:attrNameLst>
                                          <p:attrName>style.visibility</p:attrName>
                                        </p:attrNameLst>
                                      </p:cBhvr>
                                      <p:to>
                                        <p:strVal val="visible"/>
                                      </p:to>
                                    </p:set>
                                    <p:animEffect transition="in" filter="fade">
                                      <p:cBhvr>
                                        <p:cTn id="11" dur="1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6"/>
          <p:cNvSpPr txBox="1"/>
          <p:nvPr/>
        </p:nvSpPr>
        <p:spPr>
          <a:xfrm>
            <a:off x="132700" y="93525"/>
            <a:ext cx="11832600" cy="20586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The</a:t>
            </a:r>
            <a:r>
              <a:rPr lang="en-PH" sz="4000">
                <a:solidFill>
                  <a:schemeClr val="lt1"/>
                </a:solidFill>
              </a:rPr>
              <a:t>y</a:t>
            </a:r>
            <a:r>
              <a:rPr lang="en-PH" sz="4000">
                <a:solidFill>
                  <a:schemeClr val="lt1"/>
                </a:solidFill>
                <a:latin typeface="Arial"/>
                <a:ea typeface="Arial"/>
                <a:cs typeface="Arial"/>
                <a:sym typeface="Arial"/>
              </a:rPr>
              <a:t> should  encourag</a:t>
            </a:r>
            <a:r>
              <a:rPr lang="en-PH" sz="4000">
                <a:solidFill>
                  <a:schemeClr val="lt1"/>
                </a:solidFill>
              </a:rPr>
              <a:t>e</a:t>
            </a:r>
            <a:r>
              <a:rPr lang="en-PH" sz="4000">
                <a:solidFill>
                  <a:schemeClr val="lt1"/>
                </a:solidFill>
                <a:latin typeface="Arial"/>
                <a:ea typeface="Arial"/>
                <a:cs typeface="Arial"/>
                <a:sym typeface="Arial"/>
              </a:rPr>
              <a:t> </a:t>
            </a:r>
            <a:r>
              <a:rPr lang="en-PH" sz="4200" b="1" i="1">
                <a:solidFill>
                  <a:srgbClr val="FFC000"/>
                </a:solidFill>
              </a:rPr>
              <a:t>new ways of living </a:t>
            </a:r>
            <a:r>
              <a:rPr lang="en-PH" sz="4000">
                <a:solidFill>
                  <a:schemeClr val="lt1"/>
                </a:solidFill>
                <a:latin typeface="Arial"/>
                <a:ea typeface="Arial"/>
                <a:cs typeface="Arial"/>
                <a:sym typeface="Arial"/>
              </a:rPr>
              <a:t>which are much less destructive than those we have in place in our fossil fuel-addicted world. </a:t>
            </a:r>
            <a:endParaRPr sz="4000">
              <a:solidFill>
                <a:schemeClr val="lt1"/>
              </a:solidFill>
              <a:latin typeface="Calibri"/>
              <a:ea typeface="Calibri"/>
              <a:cs typeface="Calibri"/>
              <a:sym typeface="Calibri"/>
            </a:endParaRPr>
          </a:p>
        </p:txBody>
      </p:sp>
      <p:pic>
        <p:nvPicPr>
          <p:cNvPr id="336" name="Google Shape;336;p46"/>
          <p:cNvPicPr preferRelativeResize="0"/>
          <p:nvPr/>
        </p:nvPicPr>
        <p:blipFill rotWithShape="1">
          <a:blip r:embed="rId3">
            <a:alphaModFix/>
          </a:blip>
          <a:srcRect l="11797" r="7502"/>
          <a:stretch/>
        </p:blipFill>
        <p:spPr>
          <a:xfrm>
            <a:off x="4494454" y="3047647"/>
            <a:ext cx="4612534" cy="3810353"/>
          </a:xfrm>
          <a:prstGeom prst="ellipse">
            <a:avLst/>
          </a:prstGeom>
          <a:noFill/>
          <a:ln>
            <a:noFill/>
          </a:ln>
        </p:spPr>
      </p:pic>
      <p:pic>
        <p:nvPicPr>
          <p:cNvPr id="337" name="Google Shape;337;p46"/>
          <p:cNvPicPr preferRelativeResize="0"/>
          <p:nvPr/>
        </p:nvPicPr>
        <p:blipFill rotWithShape="1">
          <a:blip r:embed="rId4">
            <a:alphaModFix/>
          </a:blip>
          <a:srcRect/>
          <a:stretch/>
        </p:blipFill>
        <p:spPr>
          <a:xfrm>
            <a:off x="9106988" y="2744651"/>
            <a:ext cx="3085012" cy="4113349"/>
          </a:xfrm>
          <a:prstGeom prst="can">
            <a:avLst>
              <a:gd name="adj" fmla="val 25000"/>
            </a:avLst>
          </a:prstGeom>
          <a:noFill/>
          <a:ln>
            <a:noFill/>
          </a:ln>
        </p:spPr>
      </p:pic>
      <p:pic>
        <p:nvPicPr>
          <p:cNvPr id="338" name="Google Shape;338;p46" descr="IMG_6959.JPG"/>
          <p:cNvPicPr preferRelativeResize="0"/>
          <p:nvPr/>
        </p:nvPicPr>
        <p:blipFill rotWithShape="1">
          <a:blip r:embed="rId5">
            <a:alphaModFix/>
          </a:blip>
          <a:srcRect/>
          <a:stretch/>
        </p:blipFill>
        <p:spPr>
          <a:xfrm>
            <a:off x="0" y="3429000"/>
            <a:ext cx="4572000" cy="3429000"/>
          </a:xfrm>
          <a:prstGeom prst="roundRect">
            <a:avLst>
              <a:gd name="adj" fmla="val 16667"/>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36"/>
                                        </p:tgtEl>
                                        <p:attrNameLst>
                                          <p:attrName>style.visibility</p:attrName>
                                        </p:attrNameLst>
                                      </p:cBhvr>
                                      <p:to>
                                        <p:strVal val="visible"/>
                                      </p:to>
                                    </p:set>
                                    <p:animEffect transition="in" filter="fade">
                                      <p:cBhvr>
                                        <p:cTn id="11" dur="500"/>
                                        <p:tgtEl>
                                          <p:spTgt spid="33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37"/>
                                        </p:tgtEl>
                                        <p:attrNameLst>
                                          <p:attrName>style.visibility</p:attrName>
                                        </p:attrNameLst>
                                      </p:cBhvr>
                                      <p:to>
                                        <p:strVal val="visible"/>
                                      </p:to>
                                    </p:set>
                                    <p:animEffect transition="in" filter="fade">
                                      <p:cBhvr>
                                        <p:cTn id="15"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p:nvPr/>
        </p:nvSpPr>
        <p:spPr>
          <a:xfrm>
            <a:off x="5311831" y="1512282"/>
            <a:ext cx="6509100" cy="4155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a:solidFill>
                  <a:schemeClr val="lt1"/>
                </a:solidFill>
                <a:latin typeface="Arial"/>
                <a:ea typeface="Arial"/>
                <a:cs typeface="Arial"/>
                <a:sym typeface="Arial"/>
              </a:rPr>
              <a:t>Down through the ages, many Christians did not believe in any kinship or compassion between human beings and other creatures. </a:t>
            </a:r>
            <a:endParaRPr sz="4400">
              <a:solidFill>
                <a:schemeClr val="lt1"/>
              </a:solidFill>
              <a:latin typeface="Calibri"/>
              <a:ea typeface="Calibri"/>
              <a:cs typeface="Calibri"/>
              <a:sym typeface="Calibri"/>
            </a:endParaRPr>
          </a:p>
        </p:txBody>
      </p:sp>
      <p:sp>
        <p:nvSpPr>
          <p:cNvPr id="158" name="Google Shape;158;p20"/>
          <p:cNvSpPr txBox="1"/>
          <p:nvPr/>
        </p:nvSpPr>
        <p:spPr>
          <a:xfrm>
            <a:off x="289375" y="254000"/>
            <a:ext cx="115314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6300" i="1">
                <a:solidFill>
                  <a:srgbClr val="FF0000"/>
                </a:solidFill>
                <a:latin typeface="Courgette"/>
                <a:ea typeface="Courgette"/>
                <a:cs typeface="Courgette"/>
                <a:sym typeface="Courgette"/>
              </a:rPr>
              <a:t>Often this has not been the case</a:t>
            </a:r>
            <a:endParaRPr sz="1100"/>
          </a:p>
        </p:txBody>
      </p:sp>
      <p:pic>
        <p:nvPicPr>
          <p:cNvPr id="159" name="Google Shape;159;p20" descr="vr004689.jpg__800x600_q85_crop.jpg"/>
          <p:cNvPicPr preferRelativeResize="0"/>
          <p:nvPr/>
        </p:nvPicPr>
        <p:blipFill rotWithShape="1">
          <a:blip r:embed="rId3">
            <a:alphaModFix/>
          </a:blip>
          <a:srcRect/>
          <a:stretch/>
        </p:blipFill>
        <p:spPr>
          <a:xfrm>
            <a:off x="601078" y="2139999"/>
            <a:ext cx="4220750" cy="3165551"/>
          </a:xfrm>
          <a:prstGeom prst="rect">
            <a:avLst/>
          </a:prstGeom>
          <a:noFill/>
          <a:ln>
            <a:noFill/>
          </a:ln>
          <a:effectLst>
            <a:reflection stA="30000" endPos="30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2000"/>
                                        <p:tgtEl>
                                          <p:spTgt spid="15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250"/>
                                  </p:stCondLst>
                                  <p:childTnLst>
                                    <p:set>
                                      <p:cBhvr>
                                        <p:cTn id="10" dur="1" fill="hold">
                                          <p:stCondLst>
                                            <p:cond delay="0"/>
                                          </p:stCondLst>
                                        </p:cTn>
                                        <p:tgtEl>
                                          <p:spTgt spid="159"/>
                                        </p:tgtEl>
                                        <p:attrNameLst>
                                          <p:attrName>style.visibility</p:attrName>
                                        </p:attrNameLst>
                                      </p:cBhvr>
                                      <p:to>
                                        <p:strVal val="visible"/>
                                      </p:to>
                                    </p:set>
                                    <p:animEffect transition="in" filter="fade">
                                      <p:cBhvr>
                                        <p:cTn id="11" dur="2000"/>
                                        <p:tgtEl>
                                          <p:spTgt spid="15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7"/>
                                        </p:tgtEl>
                                        <p:attrNameLst>
                                          <p:attrName>style.visibility</p:attrName>
                                        </p:attrNameLst>
                                      </p:cBhvr>
                                      <p:to>
                                        <p:strVal val="visible"/>
                                      </p:to>
                                    </p:set>
                                    <p:animEffect transition="in" filter="fade">
                                      <p:cBhvr>
                                        <p:cTn id="15" dur="175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p:nvPr/>
        </p:nvSpPr>
        <p:spPr>
          <a:xfrm>
            <a:off x="537797" y="151411"/>
            <a:ext cx="9763500" cy="20256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The Churches should be willing to introduce  </a:t>
            </a:r>
            <a:r>
              <a:rPr lang="en-PH" sz="3600" b="1">
                <a:solidFill>
                  <a:srgbClr val="FFC000"/>
                </a:solidFill>
              </a:rPr>
              <a:t>requiem liturgies in honour of those creatures that are facing extinction</a:t>
            </a:r>
            <a:r>
              <a:rPr lang="en-PH" sz="4000" b="1">
                <a:solidFill>
                  <a:schemeClr val="lt1"/>
                </a:solidFill>
              </a:rPr>
              <a:t>.</a:t>
            </a:r>
            <a:endParaRPr sz="4000" b="1">
              <a:solidFill>
                <a:schemeClr val="lt1"/>
              </a:solidFill>
            </a:endParaRPr>
          </a:p>
        </p:txBody>
      </p:sp>
      <p:pic>
        <p:nvPicPr>
          <p:cNvPr id="344" name="Google Shape;344;p47"/>
          <p:cNvPicPr preferRelativeResize="0"/>
          <p:nvPr/>
        </p:nvPicPr>
        <p:blipFill rotWithShape="1">
          <a:blip r:embed="rId3">
            <a:alphaModFix/>
          </a:blip>
          <a:srcRect/>
          <a:stretch/>
        </p:blipFill>
        <p:spPr>
          <a:xfrm>
            <a:off x="7564697" y="2391674"/>
            <a:ext cx="4297923" cy="4297923"/>
          </a:xfrm>
          <a:prstGeom prst="ellipse">
            <a:avLst/>
          </a:prstGeom>
          <a:noFill/>
          <a:ln>
            <a:noFill/>
          </a:ln>
        </p:spPr>
      </p:pic>
      <p:pic>
        <p:nvPicPr>
          <p:cNvPr id="345" name="Google Shape;345;p47"/>
          <p:cNvPicPr preferRelativeResize="0"/>
          <p:nvPr/>
        </p:nvPicPr>
        <p:blipFill rotWithShape="1">
          <a:blip r:embed="rId4">
            <a:alphaModFix/>
          </a:blip>
          <a:srcRect/>
          <a:stretch/>
        </p:blipFill>
        <p:spPr>
          <a:xfrm>
            <a:off x="798612" y="2475588"/>
            <a:ext cx="6192123" cy="41300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500"/>
                                        <p:tgtEl>
                                          <p:spTgt spid="345"/>
                                        </p:tgtEl>
                                      </p:cBhvr>
                                    </p:animEffect>
                                  </p:childTnLst>
                                </p:cTn>
                              </p:par>
                              <p:par>
                                <p:cTn id="8" presetID="10" presetClass="entr" presetSubtype="0" fill="hold" nodeType="withEffect">
                                  <p:stCondLst>
                                    <p:cond delay="50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2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8"/>
          <p:cNvPicPr preferRelativeResize="0"/>
          <p:nvPr/>
        </p:nvPicPr>
        <p:blipFill rotWithShape="1">
          <a:blip r:embed="rId3">
            <a:alphaModFix/>
          </a:blip>
          <a:srcRect/>
          <a:stretch/>
        </p:blipFill>
        <p:spPr>
          <a:xfrm>
            <a:off x="1052051" y="1522902"/>
            <a:ext cx="7967845" cy="5311896"/>
          </a:xfrm>
          <a:prstGeom prst="rect">
            <a:avLst/>
          </a:prstGeom>
          <a:noFill/>
          <a:ln>
            <a:noFill/>
          </a:ln>
        </p:spPr>
      </p:pic>
      <p:sp>
        <p:nvSpPr>
          <p:cNvPr id="351" name="Google Shape;351;p48"/>
          <p:cNvSpPr txBox="1"/>
          <p:nvPr/>
        </p:nvSpPr>
        <p:spPr>
          <a:xfrm>
            <a:off x="663677" y="447504"/>
            <a:ext cx="10073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3600">
                <a:solidFill>
                  <a:schemeClr val="lt1"/>
                </a:solidFill>
                <a:latin typeface="Arial"/>
                <a:ea typeface="Arial"/>
                <a:cs typeface="Arial"/>
                <a:sym typeface="Arial"/>
              </a:rPr>
              <a:t>For almost four centuries the </a:t>
            </a:r>
            <a:r>
              <a:rPr lang="en-PH" sz="3600">
                <a:solidFill>
                  <a:schemeClr val="lt1"/>
                </a:solidFill>
              </a:rPr>
              <a:t>“P</a:t>
            </a:r>
            <a:r>
              <a:rPr lang="en-PH" sz="3600">
                <a:solidFill>
                  <a:schemeClr val="lt1"/>
                </a:solidFill>
                <a:latin typeface="Arial"/>
                <a:ea typeface="Arial"/>
                <a:cs typeface="Arial"/>
                <a:sym typeface="Arial"/>
              </a:rPr>
              <a:t>ost-</a:t>
            </a:r>
            <a:r>
              <a:rPr lang="en-PH" sz="3600">
                <a:solidFill>
                  <a:schemeClr val="lt1"/>
                </a:solidFill>
              </a:rPr>
              <a:t>C</a:t>
            </a:r>
            <a:r>
              <a:rPr lang="en-PH" sz="3600">
                <a:solidFill>
                  <a:schemeClr val="lt1"/>
                </a:solidFill>
                <a:latin typeface="Arial"/>
                <a:ea typeface="Arial"/>
                <a:cs typeface="Arial"/>
                <a:sym typeface="Arial"/>
              </a:rPr>
              <a:t>ommunion</a:t>
            </a:r>
            <a:r>
              <a:rPr lang="en-PH" sz="3600">
                <a:solidFill>
                  <a:schemeClr val="lt1"/>
                </a:solidFill>
              </a:rPr>
              <a:t>”</a:t>
            </a:r>
            <a:r>
              <a:rPr lang="en-PH" sz="3600">
                <a:solidFill>
                  <a:schemeClr val="lt1"/>
                </a:solidFill>
                <a:latin typeface="Arial"/>
                <a:ea typeface="Arial"/>
                <a:cs typeface="Arial"/>
                <a:sym typeface="Arial"/>
              </a:rPr>
              <a:t> prayer in the Roman Missal prayed </a:t>
            </a:r>
            <a:endParaRPr/>
          </a:p>
        </p:txBody>
      </p:sp>
      <p:pic>
        <p:nvPicPr>
          <p:cNvPr id="352" name="Google Shape;352;p48"/>
          <p:cNvPicPr preferRelativeResize="0"/>
          <p:nvPr/>
        </p:nvPicPr>
        <p:blipFill rotWithShape="1">
          <a:blip r:embed="rId4">
            <a:alphaModFix/>
          </a:blip>
          <a:srcRect/>
          <a:stretch/>
        </p:blipFill>
        <p:spPr>
          <a:xfrm rot="503237">
            <a:off x="9340188" y="1836614"/>
            <a:ext cx="2793273" cy="2793273"/>
          </a:xfrm>
          <a:prstGeom prst="rect">
            <a:avLst/>
          </a:prstGeom>
          <a:noFill/>
          <a:ln>
            <a:noFill/>
          </a:ln>
        </p:spPr>
      </p:pic>
      <p:sp>
        <p:nvSpPr>
          <p:cNvPr id="353" name="Google Shape;353;p48"/>
          <p:cNvSpPr txBox="1"/>
          <p:nvPr/>
        </p:nvSpPr>
        <p:spPr>
          <a:xfrm>
            <a:off x="2509074" y="1745647"/>
            <a:ext cx="5607600" cy="985200"/>
          </a:xfrm>
          <a:prstGeom prst="rect">
            <a:avLst/>
          </a:prstGeom>
          <a:solidFill>
            <a:srgbClr val="F1A29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900">
                <a:solidFill>
                  <a:schemeClr val="dk1"/>
                </a:solidFill>
                <a:latin typeface="Quintessential"/>
                <a:ea typeface="Quintessential"/>
                <a:cs typeface="Quintessential"/>
                <a:sym typeface="Quintessential"/>
              </a:rPr>
              <a:t>Oremus. Doceas nos terrana despicere at amara celestal.</a:t>
            </a:r>
            <a:endParaRPr sz="2900">
              <a:solidFill>
                <a:schemeClr val="dk1"/>
              </a:solidFill>
              <a:latin typeface="Trebuchet MS"/>
              <a:ea typeface="Trebuchet MS"/>
              <a:cs typeface="Trebuchet MS"/>
              <a:sym typeface="Trebuchet MS"/>
            </a:endParaRPr>
          </a:p>
        </p:txBody>
      </p:sp>
      <p:sp>
        <p:nvSpPr>
          <p:cNvPr id="354" name="Google Shape;354;p48"/>
          <p:cNvSpPr txBox="1"/>
          <p:nvPr/>
        </p:nvSpPr>
        <p:spPr>
          <a:xfrm>
            <a:off x="663668" y="3515950"/>
            <a:ext cx="96516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400" i="1">
                <a:solidFill>
                  <a:schemeClr val="lt1"/>
                </a:solidFill>
                <a:highlight>
                  <a:srgbClr val="0000FF"/>
                </a:highlight>
                <a:latin typeface="Times New Roman"/>
                <a:ea typeface="Times New Roman"/>
                <a:cs typeface="Times New Roman"/>
                <a:sym typeface="Times New Roman"/>
              </a:rPr>
              <a:t>“teach us to despise the things of earth and to love the things of heaven.”</a:t>
            </a:r>
            <a:endParaRPr sz="4000" i="1">
              <a:solidFill>
                <a:schemeClr val="lt1"/>
              </a:solidFill>
              <a:highlight>
                <a:srgbClr val="0000FF"/>
              </a:highlight>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54"/>
                                        </p:tgtEl>
                                        <p:attrNameLst>
                                          <p:attrName>style.visibility</p:attrName>
                                        </p:attrNameLst>
                                      </p:cBhvr>
                                      <p:to>
                                        <p:strVal val="visible"/>
                                      </p:to>
                                    </p:set>
                                    <p:animEffect transition="in" filter="fade">
                                      <p:cBhvr>
                                        <p:cTn id="11" dur="1000"/>
                                        <p:tgtEl>
                                          <p:spTgt spid="354"/>
                                        </p:tgtEl>
                                      </p:cBhvr>
                                    </p:animEffect>
                                  </p:childTnLst>
                                </p:cTn>
                              </p:par>
                              <p:par>
                                <p:cTn id="12" presetID="10" presetClass="entr" presetSubtype="0" fill="hold" nodeType="withEffect">
                                  <p:stCondLst>
                                    <p:cond delay="1000"/>
                                  </p:stCondLst>
                                  <p:childTnLst>
                                    <p:set>
                                      <p:cBhvr>
                                        <p:cTn id="13" dur="1" fill="hold">
                                          <p:stCondLst>
                                            <p:cond delay="0"/>
                                          </p:stCondLst>
                                        </p:cTn>
                                        <p:tgtEl>
                                          <p:spTgt spid="352"/>
                                        </p:tgtEl>
                                        <p:attrNameLst>
                                          <p:attrName>style.visibility</p:attrName>
                                        </p:attrNameLst>
                                      </p:cBhvr>
                                      <p:to>
                                        <p:strVal val="visible"/>
                                      </p:to>
                                    </p:set>
                                    <p:animEffect transition="in" filter="fade">
                                      <p:cBhvr>
                                        <p:cTn id="14" dur="1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9"/>
          <p:cNvPicPr preferRelativeResize="0"/>
          <p:nvPr/>
        </p:nvPicPr>
        <p:blipFill rotWithShape="1">
          <a:blip r:embed="rId3">
            <a:alphaModFix/>
          </a:blip>
          <a:srcRect/>
          <a:stretch/>
        </p:blipFill>
        <p:spPr>
          <a:xfrm rot="477902">
            <a:off x="10202198" y="924697"/>
            <a:ext cx="1775971" cy="2248379"/>
          </a:xfrm>
          <a:prstGeom prst="rect">
            <a:avLst/>
          </a:prstGeom>
          <a:noFill/>
          <a:ln>
            <a:noFill/>
          </a:ln>
        </p:spPr>
      </p:pic>
      <p:sp>
        <p:nvSpPr>
          <p:cNvPr id="360" name="Google Shape;360;p49"/>
          <p:cNvSpPr txBox="1"/>
          <p:nvPr/>
        </p:nvSpPr>
        <p:spPr>
          <a:xfrm>
            <a:off x="580103" y="1207192"/>
            <a:ext cx="10235400" cy="4943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1800">
              <a:solidFill>
                <a:schemeClr val="lt1"/>
              </a:solidFill>
              <a:latin typeface="Arial"/>
              <a:ea typeface="Arial"/>
              <a:cs typeface="Arial"/>
              <a:sym typeface="Arial"/>
            </a:endParaRPr>
          </a:p>
          <a:p>
            <a:pPr marL="0" marR="0" lvl="0" indent="0" algn="l" rtl="0">
              <a:lnSpc>
                <a:spcPct val="107000"/>
              </a:lnSpc>
              <a:spcBef>
                <a:spcPts val="800"/>
              </a:spcBef>
              <a:spcAft>
                <a:spcPts val="0"/>
              </a:spcAft>
              <a:buNone/>
            </a:pPr>
            <a:r>
              <a:rPr lang="en-PH" sz="3600">
                <a:solidFill>
                  <a:schemeClr val="lt1"/>
                </a:solidFill>
                <a:latin typeface="Arial"/>
                <a:ea typeface="Arial"/>
                <a:cs typeface="Arial"/>
                <a:sym typeface="Arial"/>
              </a:rPr>
              <a:t>The current </a:t>
            </a:r>
            <a:r>
              <a:rPr lang="en-PH" sz="3600">
                <a:solidFill>
                  <a:schemeClr val="lt1"/>
                </a:solidFill>
              </a:rPr>
              <a:t>P</a:t>
            </a:r>
            <a:r>
              <a:rPr lang="en-PH" sz="3600">
                <a:solidFill>
                  <a:schemeClr val="lt1"/>
                </a:solidFill>
                <a:latin typeface="Arial"/>
                <a:ea typeface="Arial"/>
                <a:cs typeface="Arial"/>
                <a:sym typeface="Arial"/>
              </a:rPr>
              <a:t>ost </a:t>
            </a:r>
            <a:r>
              <a:rPr lang="en-PH" sz="3600">
                <a:solidFill>
                  <a:schemeClr val="lt1"/>
                </a:solidFill>
              </a:rPr>
              <a:t>C</a:t>
            </a:r>
            <a:r>
              <a:rPr lang="en-PH" sz="3600">
                <a:solidFill>
                  <a:schemeClr val="lt1"/>
                </a:solidFill>
                <a:latin typeface="Arial"/>
                <a:ea typeface="Arial"/>
                <a:cs typeface="Arial"/>
                <a:sym typeface="Arial"/>
              </a:rPr>
              <a:t>ommunion prayer is almost </a:t>
            </a:r>
            <a:endParaRPr sz="3600">
              <a:solidFill>
                <a:schemeClr val="lt1"/>
              </a:solidFill>
              <a:latin typeface="Arial"/>
              <a:ea typeface="Arial"/>
              <a:cs typeface="Arial"/>
              <a:sym typeface="Arial"/>
            </a:endParaRPr>
          </a:p>
          <a:p>
            <a:pPr marL="0" marR="0" lvl="0" indent="0" algn="l" rtl="0">
              <a:lnSpc>
                <a:spcPct val="107000"/>
              </a:lnSpc>
              <a:spcBef>
                <a:spcPts val="800"/>
              </a:spcBef>
              <a:spcAft>
                <a:spcPts val="0"/>
              </a:spcAft>
              <a:buNone/>
            </a:pPr>
            <a:r>
              <a:rPr lang="en-PH" sz="3600">
                <a:solidFill>
                  <a:schemeClr val="lt1"/>
                </a:solidFill>
                <a:latin typeface="Arial"/>
                <a:ea typeface="Arial"/>
                <a:cs typeface="Arial"/>
                <a:sym typeface="Arial"/>
              </a:rPr>
              <a:t>as bad</a:t>
            </a:r>
            <a:r>
              <a:rPr lang="en-PH" sz="3600">
                <a:solidFill>
                  <a:schemeClr val="lt1"/>
                </a:solidFill>
              </a:rPr>
              <a:t>. </a:t>
            </a:r>
            <a:r>
              <a:rPr lang="en-PH" sz="3600">
                <a:solidFill>
                  <a:schemeClr val="lt1"/>
                </a:solidFill>
                <a:latin typeface="Arial"/>
                <a:ea typeface="Arial"/>
                <a:cs typeface="Arial"/>
                <a:sym typeface="Arial"/>
              </a:rPr>
              <a:t>It reads – </a:t>
            </a:r>
            <a:endParaRPr/>
          </a:p>
          <a:p>
            <a:pPr marL="0" marR="0" lvl="0" indent="0" algn="ctr" rtl="0">
              <a:lnSpc>
                <a:spcPct val="107000"/>
              </a:lnSpc>
              <a:spcBef>
                <a:spcPts val="800"/>
              </a:spcBef>
              <a:spcAft>
                <a:spcPts val="0"/>
              </a:spcAft>
              <a:buNone/>
            </a:pPr>
            <a:r>
              <a:rPr lang="en-PH" sz="3200">
                <a:solidFill>
                  <a:srgbClr val="FFC000"/>
                </a:solidFill>
                <a:latin typeface="Quintessential"/>
                <a:ea typeface="Quintessential"/>
                <a:cs typeface="Quintessential"/>
                <a:sym typeface="Quintessential"/>
              </a:rPr>
              <a:t>Oremus, Domine, docens nos terrena sapieter  perpendere at caelestibus inhaerere.</a:t>
            </a:r>
            <a:endParaRPr/>
          </a:p>
          <a:p>
            <a:pPr marL="0" marR="0" lvl="0" indent="0" algn="ctr" rtl="0">
              <a:lnSpc>
                <a:spcPct val="107000"/>
              </a:lnSpc>
              <a:spcBef>
                <a:spcPts val="800"/>
              </a:spcBef>
              <a:spcAft>
                <a:spcPts val="0"/>
              </a:spcAft>
              <a:buNone/>
            </a:pPr>
            <a:endParaRPr sz="3200">
              <a:solidFill>
                <a:srgbClr val="FF99FF"/>
              </a:solidFill>
              <a:latin typeface="Quintessential"/>
              <a:ea typeface="Quintessential"/>
              <a:cs typeface="Quintessential"/>
              <a:sym typeface="Quintessential"/>
            </a:endParaRPr>
          </a:p>
          <a:p>
            <a:pPr marL="0" marR="0" lvl="0" indent="0" algn="ctr" rtl="0">
              <a:lnSpc>
                <a:spcPct val="107000"/>
              </a:lnSpc>
              <a:spcBef>
                <a:spcPts val="800"/>
              </a:spcBef>
              <a:spcAft>
                <a:spcPts val="0"/>
              </a:spcAft>
              <a:buNone/>
            </a:pPr>
            <a:r>
              <a:rPr lang="en-PH" sz="3200">
                <a:solidFill>
                  <a:srgbClr val="FF99FF"/>
                </a:solidFill>
                <a:latin typeface="Quintessential"/>
                <a:ea typeface="Quintessential"/>
                <a:cs typeface="Quintessential"/>
                <a:sym typeface="Quintessential"/>
              </a:rPr>
              <a:t>“</a:t>
            </a:r>
            <a:r>
              <a:rPr lang="en-PH" sz="4000" i="1">
                <a:solidFill>
                  <a:srgbClr val="FFCCFF"/>
                </a:solidFill>
                <a:latin typeface="Times New Roman"/>
                <a:ea typeface="Times New Roman"/>
                <a:cs typeface="Times New Roman"/>
                <a:sym typeface="Times New Roman"/>
              </a:rPr>
              <a:t>Let us pray, teach us to use wisely the things of earth and hold firm to the things of heaven.”</a:t>
            </a:r>
            <a:endParaRPr sz="4000" i="1">
              <a:solidFill>
                <a:srgbClr val="FFCCFF"/>
              </a:solidFill>
              <a:latin typeface="Times New Roman"/>
              <a:ea typeface="Times New Roman"/>
              <a:cs typeface="Times New Roman"/>
              <a:sym typeface="Times New Roman"/>
            </a:endParaRPr>
          </a:p>
        </p:txBody>
      </p:sp>
      <p:pic>
        <p:nvPicPr>
          <p:cNvPr id="361" name="Google Shape;361;p49"/>
          <p:cNvPicPr preferRelativeResize="0"/>
          <p:nvPr/>
        </p:nvPicPr>
        <p:blipFill rotWithShape="1">
          <a:blip r:embed="rId4">
            <a:alphaModFix/>
          </a:blip>
          <a:srcRect/>
          <a:stretch/>
        </p:blipFill>
        <p:spPr>
          <a:xfrm>
            <a:off x="4126352" y="208247"/>
            <a:ext cx="3420392" cy="13097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p:nvPr/>
        </p:nvSpPr>
        <p:spPr>
          <a:xfrm>
            <a:off x="737419" y="471949"/>
            <a:ext cx="11316929" cy="390921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3600">
                <a:solidFill>
                  <a:schemeClr val="lt1"/>
                </a:solidFill>
                <a:latin typeface="Arial"/>
                <a:ea typeface="Arial"/>
                <a:cs typeface="Arial"/>
                <a:sym typeface="Arial"/>
              </a:rPr>
              <a:t>The Rosary is one of the most important prayers for Catholics for the past millennium. Once again </a:t>
            </a:r>
            <a:r>
              <a:rPr lang="en-PH" sz="3600">
                <a:solidFill>
                  <a:srgbClr val="FFC000"/>
                </a:solidFill>
                <a:latin typeface="Arial"/>
                <a:ea typeface="Arial"/>
                <a:cs typeface="Arial"/>
                <a:sym typeface="Arial"/>
              </a:rPr>
              <a:t>sensitivity to God’s creatures is missing</a:t>
            </a:r>
            <a:r>
              <a:rPr lang="en-PH" sz="3600">
                <a:solidFill>
                  <a:schemeClr val="lt1"/>
                </a:solidFill>
                <a:latin typeface="Arial"/>
                <a:ea typeface="Arial"/>
                <a:cs typeface="Arial"/>
                <a:sym typeface="Arial"/>
              </a:rPr>
              <a:t>.  </a:t>
            </a:r>
            <a:endParaRPr/>
          </a:p>
          <a:p>
            <a:pPr marL="0" marR="0" lvl="0" indent="0" algn="l" rtl="0">
              <a:lnSpc>
                <a:spcPct val="107000"/>
              </a:lnSpc>
              <a:spcBef>
                <a:spcPts val="800"/>
              </a:spcBef>
              <a:spcAft>
                <a:spcPts val="0"/>
              </a:spcAft>
              <a:buNone/>
            </a:pPr>
            <a:r>
              <a:rPr lang="en-PH" sz="3600">
                <a:solidFill>
                  <a:schemeClr val="lt1"/>
                </a:solidFill>
                <a:latin typeface="Arial"/>
                <a:ea typeface="Arial"/>
                <a:cs typeface="Arial"/>
                <a:sym typeface="Arial"/>
              </a:rPr>
              <a:t>In the </a:t>
            </a:r>
            <a:r>
              <a:rPr lang="en-PH" sz="4800" i="1">
                <a:solidFill>
                  <a:schemeClr val="lt1"/>
                </a:solidFill>
                <a:latin typeface="Courgette"/>
                <a:ea typeface="Courgette"/>
                <a:cs typeface="Courgette"/>
                <a:sym typeface="Courgette"/>
              </a:rPr>
              <a:t>Salve Regina</a:t>
            </a:r>
            <a:r>
              <a:rPr lang="en-PH" sz="4800">
                <a:solidFill>
                  <a:schemeClr val="lt1"/>
                </a:solidFill>
                <a:latin typeface="Courgette"/>
                <a:ea typeface="Courgette"/>
                <a:cs typeface="Courgette"/>
                <a:sym typeface="Courgette"/>
              </a:rPr>
              <a:t> </a:t>
            </a:r>
            <a:r>
              <a:rPr lang="en-PH" sz="3600" i="1">
                <a:solidFill>
                  <a:srgbClr val="FFCCFF"/>
                </a:solidFill>
                <a:latin typeface="Times New Roman"/>
                <a:ea typeface="Times New Roman"/>
                <a:cs typeface="Times New Roman"/>
                <a:sym typeface="Times New Roman"/>
              </a:rPr>
              <a:t>“To thee do we cry poor banished children of Eve.  To thee do we send up our sighs mourning and weeping in this valley of tears. </a:t>
            </a:r>
            <a:endParaRPr/>
          </a:p>
        </p:txBody>
      </p:sp>
      <p:sp>
        <p:nvSpPr>
          <p:cNvPr id="367" name="Google Shape;367;p50"/>
          <p:cNvSpPr txBox="1"/>
          <p:nvPr/>
        </p:nvSpPr>
        <p:spPr>
          <a:xfrm>
            <a:off x="1484671" y="4545225"/>
            <a:ext cx="7551174" cy="184082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3600">
                <a:solidFill>
                  <a:srgbClr val="F8D0CB"/>
                </a:solidFill>
                <a:latin typeface="Comic Sans MS"/>
                <a:ea typeface="Comic Sans MS"/>
                <a:cs typeface="Comic Sans MS"/>
                <a:sym typeface="Comic Sans MS"/>
              </a:rPr>
              <a:t>Our world is not a valley of tears. The more we know about it the more we appreciate its beauty</a:t>
            </a:r>
            <a:r>
              <a:rPr lang="en-PH" sz="3600" i="1">
                <a:solidFill>
                  <a:srgbClr val="F8D0CB"/>
                </a:solidFill>
                <a:latin typeface="Comic Sans MS"/>
                <a:ea typeface="Comic Sans MS"/>
                <a:cs typeface="Comic Sans MS"/>
                <a:sym typeface="Comic Sans MS"/>
              </a:rPr>
              <a:t>.</a:t>
            </a:r>
            <a:endParaRPr sz="3600">
              <a:solidFill>
                <a:srgbClr val="F8D0CB"/>
              </a:solidFill>
              <a:latin typeface="Comic Sans MS"/>
              <a:ea typeface="Comic Sans MS"/>
              <a:cs typeface="Comic Sans MS"/>
              <a:sym typeface="Comic Sans MS"/>
            </a:endParaRPr>
          </a:p>
        </p:txBody>
      </p:sp>
      <p:pic>
        <p:nvPicPr>
          <p:cNvPr id="368" name="Google Shape;368;p50"/>
          <p:cNvPicPr preferRelativeResize="0"/>
          <p:nvPr/>
        </p:nvPicPr>
        <p:blipFill rotWithShape="1">
          <a:blip r:embed="rId3">
            <a:alphaModFix/>
          </a:blip>
          <a:srcRect/>
          <a:stretch/>
        </p:blipFill>
        <p:spPr>
          <a:xfrm>
            <a:off x="9153985" y="4077928"/>
            <a:ext cx="2231770" cy="223177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2000"/>
                                        <p:tgtEl>
                                          <p:spTgt spid="367"/>
                                        </p:tgtEl>
                                      </p:cBhvr>
                                    </p:animEffect>
                                  </p:childTnLst>
                                </p:cTn>
                              </p:par>
                            </p:childTnLst>
                          </p:cTn>
                        </p:par>
                        <p:par>
                          <p:cTn id="8" fill="hold">
                            <p:stCondLst>
                              <p:cond delay="2000"/>
                            </p:stCondLst>
                            <p:childTnLst>
                              <p:par>
                                <p:cTn id="9" presetID="10" presetClass="entr" presetSubtype="0" fill="hold" nodeType="afterEffect">
                                  <p:stCondLst>
                                    <p:cond delay="4000"/>
                                  </p:stCondLst>
                                  <p:childTnLst>
                                    <p:set>
                                      <p:cBhvr>
                                        <p:cTn id="10" dur="1" fill="hold">
                                          <p:stCondLst>
                                            <p:cond delay="0"/>
                                          </p:stCondLst>
                                        </p:cTn>
                                        <p:tgtEl>
                                          <p:spTgt spid="367">
                                            <p:txEl>
                                              <p:pRg st="0" end="0"/>
                                            </p:txEl>
                                          </p:spTgt>
                                        </p:tgtEl>
                                        <p:attrNameLst>
                                          <p:attrName>style.visibility</p:attrName>
                                        </p:attrNameLst>
                                      </p:cBhvr>
                                      <p:to>
                                        <p:strVal val="visible"/>
                                      </p:to>
                                    </p:set>
                                    <p:animEffect transition="in" filter="fade">
                                      <p:cBhvr>
                                        <p:cTn id="11" dur="10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1" descr="deforestation_2.jpg"/>
          <p:cNvPicPr preferRelativeResize="0"/>
          <p:nvPr/>
        </p:nvPicPr>
        <p:blipFill rotWithShape="1">
          <a:blip r:embed="rId3">
            <a:alphaModFix/>
          </a:blip>
          <a:srcRect/>
          <a:stretch/>
        </p:blipFill>
        <p:spPr>
          <a:xfrm>
            <a:off x="3264310" y="88490"/>
            <a:ext cx="9144000" cy="6858000"/>
          </a:xfrm>
          <a:prstGeom prst="rect">
            <a:avLst/>
          </a:prstGeom>
          <a:noFill/>
          <a:ln>
            <a:noFill/>
          </a:ln>
        </p:spPr>
      </p:pic>
      <p:sp>
        <p:nvSpPr>
          <p:cNvPr id="374" name="Google Shape;374;p51"/>
          <p:cNvSpPr txBox="1"/>
          <p:nvPr/>
        </p:nvSpPr>
        <p:spPr>
          <a:xfrm>
            <a:off x="629265" y="619433"/>
            <a:ext cx="7207045" cy="467717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Focusing on creation will have us standing with the victims, including the suffering Earth. </a:t>
            </a:r>
            <a:endParaRPr/>
          </a:p>
          <a:p>
            <a:pPr marL="0" marR="0" lvl="0" indent="0" algn="l" rtl="0">
              <a:lnSpc>
                <a:spcPct val="107000"/>
              </a:lnSpc>
              <a:spcBef>
                <a:spcPts val="800"/>
              </a:spcBef>
              <a:spcAft>
                <a:spcPts val="0"/>
              </a:spcAft>
              <a:buNone/>
            </a:pPr>
            <a:endParaRPr sz="1800">
              <a:solidFill>
                <a:schemeClr val="lt1"/>
              </a:solidFill>
              <a:latin typeface="Arial"/>
              <a:ea typeface="Arial"/>
              <a:cs typeface="Arial"/>
              <a:sym typeface="Arial"/>
            </a:endParaRPr>
          </a:p>
          <a:p>
            <a:pPr marL="0" marR="0" lvl="0" indent="0" algn="l" rtl="0">
              <a:lnSpc>
                <a:spcPct val="107000"/>
              </a:lnSpc>
              <a:spcBef>
                <a:spcPts val="800"/>
              </a:spcBef>
              <a:spcAft>
                <a:spcPts val="0"/>
              </a:spcAft>
              <a:buNone/>
            </a:pPr>
            <a:r>
              <a:rPr lang="en-PH" sz="4000">
                <a:solidFill>
                  <a:schemeClr val="lt1"/>
                </a:solidFill>
                <a:latin typeface="Arial"/>
                <a:ea typeface="Arial"/>
                <a:cs typeface="Arial"/>
                <a:sym typeface="Arial"/>
              </a:rPr>
              <a:t>We challenge corporations and others who are currently destroying the world.</a:t>
            </a:r>
            <a:endParaRPr sz="40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2" descr="DSC_0363.JPG"/>
          <p:cNvPicPr preferRelativeResize="0"/>
          <p:nvPr/>
        </p:nvPicPr>
        <p:blipFill rotWithShape="1">
          <a:blip r:embed="rId3">
            <a:alphaModFix/>
          </a:blip>
          <a:srcRect t="7790" b="2103"/>
          <a:stretch/>
        </p:blipFill>
        <p:spPr>
          <a:xfrm>
            <a:off x="2622620" y="21047"/>
            <a:ext cx="9579103" cy="6836953"/>
          </a:xfrm>
          <a:prstGeom prst="rect">
            <a:avLst/>
          </a:prstGeom>
          <a:noFill/>
          <a:ln>
            <a:noFill/>
          </a:ln>
        </p:spPr>
      </p:pic>
      <p:sp>
        <p:nvSpPr>
          <p:cNvPr id="380" name="Google Shape;380;p52"/>
          <p:cNvSpPr txBox="1"/>
          <p:nvPr/>
        </p:nvSpPr>
        <p:spPr>
          <a:xfrm>
            <a:off x="471947" y="443999"/>
            <a:ext cx="7551176" cy="6186309"/>
          </a:xfrm>
          <a:prstGeom prst="rect">
            <a:avLst/>
          </a:prstGeom>
          <a:solidFill>
            <a:srgbClr val="CCE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rgbClr val="002060"/>
                </a:solidFill>
                <a:latin typeface="Arial"/>
                <a:ea typeface="Arial"/>
                <a:cs typeface="Arial"/>
                <a:sym typeface="Arial"/>
              </a:rPr>
              <a:t>As a Christian, I am not without hope for the future. Inspired by the writings of Columban, I know that we can work together from within our rich and diverse traditions to celebrate and protect the diversity of species and protect planet earth. </a:t>
            </a:r>
            <a:endParaRPr sz="44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2250"/>
                                        <p:tgtEl>
                                          <p:spTgt spid="379"/>
                                        </p:tgtEl>
                                      </p:cBhvr>
                                    </p:animEffect>
                                  </p:childTnLst>
                                </p:cTn>
                              </p:par>
                            </p:childTnLst>
                          </p:cTn>
                        </p:par>
                        <p:par>
                          <p:cTn id="8" fill="hold">
                            <p:stCondLst>
                              <p:cond delay="2250"/>
                            </p:stCondLst>
                            <p:childTnLst>
                              <p:par>
                                <p:cTn id="9" presetID="10" presetClass="entr" presetSubtype="0" fill="hold" nodeType="afterEffect">
                                  <p:stCondLst>
                                    <p:cond delay="1500"/>
                                  </p:stCondLst>
                                  <p:childTnLst>
                                    <p:set>
                                      <p:cBhvr>
                                        <p:cTn id="10" dur="1" fill="hold">
                                          <p:stCondLst>
                                            <p:cond delay="0"/>
                                          </p:stCondLst>
                                        </p:cTn>
                                        <p:tgtEl>
                                          <p:spTgt spid="380"/>
                                        </p:tgtEl>
                                        <p:attrNameLst>
                                          <p:attrName>style.visibility</p:attrName>
                                        </p:attrNameLst>
                                      </p:cBhvr>
                                      <p:to>
                                        <p:strVal val="visible"/>
                                      </p:to>
                                    </p:set>
                                    <p:animEffect transition="in" filter="fade">
                                      <p:cBhvr>
                                        <p:cTn id="11" dur="2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3" descr="5th century Ardmore - St Declan.jpg"/>
          <p:cNvPicPr preferRelativeResize="0"/>
          <p:nvPr/>
        </p:nvPicPr>
        <p:blipFill rotWithShape="1">
          <a:blip r:embed="rId3">
            <a:alphaModFix/>
          </a:blip>
          <a:srcRect/>
          <a:stretch/>
        </p:blipFill>
        <p:spPr>
          <a:xfrm>
            <a:off x="196647" y="2892848"/>
            <a:ext cx="6355867" cy="4230624"/>
          </a:xfrm>
          <a:prstGeom prst="rect">
            <a:avLst/>
          </a:prstGeom>
          <a:noFill/>
          <a:ln>
            <a:noFill/>
          </a:ln>
        </p:spPr>
      </p:pic>
      <p:sp>
        <p:nvSpPr>
          <p:cNvPr id="386" name="Google Shape;386;p53"/>
          <p:cNvSpPr txBox="1"/>
          <p:nvPr/>
        </p:nvSpPr>
        <p:spPr>
          <a:xfrm>
            <a:off x="614515" y="606128"/>
            <a:ext cx="11459497" cy="331302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000">
                <a:solidFill>
                  <a:schemeClr val="lt1"/>
                </a:solidFill>
                <a:latin typeface="Arial"/>
                <a:ea typeface="Arial"/>
                <a:cs typeface="Arial"/>
                <a:sym typeface="Arial"/>
              </a:rPr>
              <a:t>In the Gaelic that Columban would have spoken: </a:t>
            </a:r>
            <a:endParaRPr/>
          </a:p>
          <a:p>
            <a:pPr marL="0" marR="0" lvl="0" indent="0" algn="ctr" rtl="0">
              <a:lnSpc>
                <a:spcPct val="107000"/>
              </a:lnSpc>
              <a:spcBef>
                <a:spcPts val="3000"/>
              </a:spcBef>
              <a:spcAft>
                <a:spcPts val="0"/>
              </a:spcAft>
              <a:buNone/>
            </a:pPr>
            <a:r>
              <a:rPr lang="en-PH" sz="5400" b="1">
                <a:solidFill>
                  <a:srgbClr val="FF66FF"/>
                </a:solidFill>
                <a:latin typeface="Arial"/>
                <a:ea typeface="Arial"/>
                <a:cs typeface="Arial"/>
                <a:sym typeface="Arial"/>
              </a:rPr>
              <a:t>Ní Neart Go Cur Le Chéile </a:t>
            </a:r>
            <a:r>
              <a:rPr lang="en-PH" sz="4400">
                <a:solidFill>
                  <a:srgbClr val="FF66FF"/>
                </a:solidFill>
                <a:latin typeface="Arial"/>
                <a:ea typeface="Arial"/>
                <a:cs typeface="Arial"/>
                <a:sym typeface="Arial"/>
              </a:rPr>
              <a:t>– </a:t>
            </a:r>
            <a:endParaRPr/>
          </a:p>
          <a:p>
            <a:pPr marL="0" marR="0" lvl="0" indent="0" algn="ctr" rtl="0">
              <a:lnSpc>
                <a:spcPct val="107000"/>
              </a:lnSpc>
              <a:spcBef>
                <a:spcPts val="800"/>
              </a:spcBef>
              <a:spcAft>
                <a:spcPts val="0"/>
              </a:spcAft>
              <a:buNone/>
            </a:pPr>
            <a:r>
              <a:rPr lang="en-PH" sz="7200">
                <a:solidFill>
                  <a:srgbClr val="FFC000"/>
                </a:solidFill>
                <a:latin typeface="Courgette"/>
                <a:ea typeface="Courgette"/>
                <a:cs typeface="Courgette"/>
                <a:sym typeface="Courgette"/>
              </a:rPr>
              <a:t>There is strength in unity.</a:t>
            </a:r>
            <a:endParaRPr sz="4800">
              <a:solidFill>
                <a:srgbClr val="FFC000"/>
              </a:solidFill>
              <a:latin typeface="Courgette"/>
              <a:ea typeface="Courgette"/>
              <a:cs typeface="Courgette"/>
              <a:sym typeface="Courgette"/>
            </a:endParaRPr>
          </a:p>
        </p:txBody>
      </p:sp>
      <p:pic>
        <p:nvPicPr>
          <p:cNvPr id="387" name="Google Shape;387;p53" descr="saintcolumbanmedal.jpg"/>
          <p:cNvPicPr preferRelativeResize="0"/>
          <p:nvPr/>
        </p:nvPicPr>
        <p:blipFill rotWithShape="1">
          <a:blip r:embed="rId4">
            <a:alphaModFix/>
          </a:blip>
          <a:srcRect/>
          <a:stretch/>
        </p:blipFill>
        <p:spPr>
          <a:xfrm>
            <a:off x="7236053" y="4136570"/>
            <a:ext cx="1811986" cy="23323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2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4"/>
          <p:cNvSpPr txBox="1"/>
          <p:nvPr/>
        </p:nvSpPr>
        <p:spPr>
          <a:xfrm>
            <a:off x="84300" y="57900"/>
            <a:ext cx="12023400" cy="688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PH" sz="2900" dirty="0">
                <a:solidFill>
                  <a:srgbClr val="FEFEFE"/>
                </a:solidFill>
                <a:latin typeface="Trebuchet MS"/>
                <a:ea typeface="Trebuchet MS"/>
                <a:cs typeface="Trebuchet MS"/>
                <a:sym typeface="Trebuchet MS"/>
              </a:rPr>
              <a:t>QUESTIONS FOR SMALL GROUPS:</a:t>
            </a:r>
            <a:endParaRPr sz="2900" dirty="0">
              <a:solidFill>
                <a:srgbClr val="FEFEFE"/>
              </a:solidFill>
              <a:latin typeface="Trebuchet MS"/>
              <a:ea typeface="Trebuchet MS"/>
              <a:cs typeface="Trebuchet MS"/>
              <a:sym typeface="Trebuchet MS"/>
            </a:endParaRPr>
          </a:p>
          <a:p>
            <a:pPr marL="0" lvl="0" indent="0" algn="l" rtl="0">
              <a:spcBef>
                <a:spcPts val="0"/>
              </a:spcBef>
              <a:spcAft>
                <a:spcPts val="0"/>
              </a:spcAft>
              <a:buNone/>
            </a:pP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AutoNum type="arabicPeriod"/>
            </a:pPr>
            <a:r>
              <a:rPr lang="en-PH" sz="2900" dirty="0">
                <a:solidFill>
                  <a:srgbClr val="FEFEFE"/>
                </a:solidFill>
                <a:latin typeface="Trebuchet MS"/>
                <a:ea typeface="Trebuchet MS"/>
                <a:cs typeface="Trebuchet MS"/>
                <a:sym typeface="Trebuchet MS"/>
              </a:rPr>
              <a:t>As people who follow the vision of Columban, the Celtic love for nature, and heeding Pope Francis’ and many other scientists’ and religious leaders’ call for the protection of Planet Earth, what will I do </a:t>
            </a: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Char char="-"/>
            </a:pPr>
            <a:r>
              <a:rPr lang="en-PH" sz="2900" dirty="0">
                <a:solidFill>
                  <a:srgbClr val="FEFEFE"/>
                </a:solidFill>
                <a:latin typeface="Trebuchet MS"/>
                <a:ea typeface="Trebuchet MS"/>
                <a:cs typeface="Trebuchet MS"/>
                <a:sym typeface="Trebuchet MS"/>
              </a:rPr>
              <a:t>individually</a:t>
            </a: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Char char="-"/>
            </a:pPr>
            <a:r>
              <a:rPr lang="en-PH" sz="2900" dirty="0">
                <a:solidFill>
                  <a:srgbClr val="FEFEFE"/>
                </a:solidFill>
                <a:latin typeface="Trebuchet MS"/>
                <a:ea typeface="Trebuchet MS"/>
                <a:cs typeface="Trebuchet MS"/>
                <a:sym typeface="Trebuchet MS"/>
              </a:rPr>
              <a:t>in my community</a:t>
            </a: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Char char="-"/>
            </a:pPr>
            <a:r>
              <a:rPr lang="en-PH" sz="2900" dirty="0">
                <a:solidFill>
                  <a:srgbClr val="FEFEFE"/>
                </a:solidFill>
                <a:latin typeface="Trebuchet MS"/>
                <a:ea typeface="Trebuchet MS"/>
                <a:cs typeface="Trebuchet MS"/>
                <a:sym typeface="Trebuchet MS"/>
              </a:rPr>
              <a:t>in my nation</a:t>
            </a:r>
            <a:endParaRPr sz="2900" dirty="0">
              <a:solidFill>
                <a:srgbClr val="FEFEFE"/>
              </a:solidFill>
              <a:latin typeface="Trebuchet MS"/>
              <a:ea typeface="Trebuchet MS"/>
              <a:cs typeface="Trebuchet MS"/>
              <a:sym typeface="Trebuchet MS"/>
            </a:endParaRPr>
          </a:p>
          <a:p>
            <a:pPr marL="0" lvl="0" indent="0" algn="l" rtl="0">
              <a:spcBef>
                <a:spcPts val="0"/>
              </a:spcBef>
              <a:spcAft>
                <a:spcPts val="0"/>
              </a:spcAft>
              <a:buNone/>
            </a:pPr>
            <a:r>
              <a:rPr lang="en-PH" sz="2900" dirty="0">
                <a:solidFill>
                  <a:srgbClr val="FEFEFE"/>
                </a:solidFill>
                <a:latin typeface="Trebuchet MS"/>
                <a:ea typeface="Trebuchet MS"/>
                <a:cs typeface="Trebuchet MS"/>
                <a:sym typeface="Trebuchet MS"/>
              </a:rPr>
              <a:t>       to “make a difference”?</a:t>
            </a:r>
            <a:endParaRPr sz="2900" dirty="0">
              <a:solidFill>
                <a:srgbClr val="FEFEFE"/>
              </a:solidFill>
              <a:latin typeface="Trebuchet MS"/>
              <a:ea typeface="Trebuchet MS"/>
              <a:cs typeface="Trebuchet MS"/>
              <a:sym typeface="Trebuchet MS"/>
            </a:endParaRPr>
          </a:p>
          <a:p>
            <a:pPr marL="0" lvl="0" indent="0" algn="l" rtl="0">
              <a:spcBef>
                <a:spcPts val="0"/>
              </a:spcBef>
              <a:spcAft>
                <a:spcPts val="0"/>
              </a:spcAft>
              <a:buNone/>
            </a:pPr>
            <a:endParaRPr sz="2900" dirty="0">
              <a:solidFill>
                <a:srgbClr val="FEFEFE"/>
              </a:solidFill>
              <a:latin typeface="Trebuchet MS"/>
              <a:ea typeface="Trebuchet MS"/>
              <a:cs typeface="Trebuchet MS"/>
              <a:sym typeface="Trebuchet MS"/>
            </a:endParaRPr>
          </a:p>
          <a:p>
            <a:pPr marL="457200" lvl="0" indent="-412750" algn="l" rtl="0">
              <a:spcBef>
                <a:spcPts val="0"/>
              </a:spcBef>
              <a:spcAft>
                <a:spcPts val="0"/>
              </a:spcAft>
              <a:buClr>
                <a:srgbClr val="FEFEFE"/>
              </a:buClr>
              <a:buSzPts val="2900"/>
              <a:buFont typeface="Trebuchet MS"/>
              <a:buAutoNum type="arabicPeriod"/>
            </a:pPr>
            <a:r>
              <a:rPr lang="en-PH" sz="2900" dirty="0">
                <a:solidFill>
                  <a:srgbClr val="FEFEFE"/>
                </a:solidFill>
                <a:latin typeface="Trebuchet MS"/>
                <a:ea typeface="Trebuchet MS"/>
                <a:cs typeface="Trebuchet MS"/>
                <a:sym typeface="Trebuchet MS"/>
              </a:rPr>
              <a:t>“I</a:t>
            </a:r>
            <a:r>
              <a:rPr lang="en-PH" sz="2900" i="1" dirty="0">
                <a:solidFill>
                  <a:srgbClr val="FEFEFE"/>
                </a:solidFill>
                <a:latin typeface="Trebuchet MS"/>
                <a:ea typeface="Trebuchet MS"/>
                <a:cs typeface="Trebuchet MS"/>
                <a:sym typeface="Trebuchet MS"/>
              </a:rPr>
              <a:t>f you want to know the Creator, understand the Creation</a:t>
            </a:r>
            <a:r>
              <a:rPr lang="en-PH" sz="2900" dirty="0">
                <a:solidFill>
                  <a:srgbClr val="FEFEFE"/>
                </a:solidFill>
                <a:latin typeface="Trebuchet MS"/>
                <a:ea typeface="Trebuchet MS"/>
                <a:cs typeface="Trebuchet MS"/>
                <a:sym typeface="Trebuchet MS"/>
              </a:rPr>
              <a:t>” - what do I need to learn/understand/change my </a:t>
            </a:r>
            <a:r>
              <a:rPr lang="en-PH" sz="2900" dirty="0" err="1">
                <a:solidFill>
                  <a:srgbClr val="FEFEFE"/>
                </a:solidFill>
                <a:latin typeface="Trebuchet MS"/>
                <a:ea typeface="Trebuchet MS"/>
                <a:cs typeface="Trebuchet MS"/>
                <a:sym typeface="Trebuchet MS"/>
              </a:rPr>
              <a:t>behaviour</a:t>
            </a:r>
            <a:r>
              <a:rPr lang="en-PH" sz="2900" dirty="0">
                <a:solidFill>
                  <a:srgbClr val="FEFEFE"/>
                </a:solidFill>
                <a:latin typeface="Trebuchet MS"/>
                <a:ea typeface="Trebuchet MS"/>
                <a:cs typeface="Trebuchet MS"/>
                <a:sym typeface="Trebuchet MS"/>
              </a:rPr>
              <a:t> in respect of, so that I can come closer to God in my brothers and sisters, as well as all the species that live together with us? </a:t>
            </a:r>
            <a:endParaRPr sz="2900" dirty="0">
              <a:solidFill>
                <a:srgbClr val="FEFEFE"/>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p:nvPr/>
        </p:nvSpPr>
        <p:spPr>
          <a:xfrm>
            <a:off x="105175" y="-202550"/>
            <a:ext cx="7391100" cy="4392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u="sng">
                <a:solidFill>
                  <a:schemeClr val="lt1"/>
                </a:solidFill>
                <a:latin typeface="Calibri"/>
                <a:ea typeface="Calibri"/>
                <a:cs typeface="Calibri"/>
                <a:sym typeface="Calibri"/>
              </a:rPr>
              <a:t>St. Augustine</a:t>
            </a:r>
            <a:r>
              <a:rPr lang="en-PH" sz="4400">
                <a:solidFill>
                  <a:schemeClr val="lt1"/>
                </a:solidFill>
                <a:latin typeface="Calibri"/>
                <a:ea typeface="Calibri"/>
                <a:cs typeface="Calibri"/>
                <a:sym typeface="Calibri"/>
              </a:rPr>
              <a:t>: </a:t>
            </a:r>
            <a:r>
              <a:rPr lang="en-PH" sz="4400">
                <a:solidFill>
                  <a:schemeClr val="lt1"/>
                </a:solidFill>
                <a:latin typeface="Quattrocento Sans"/>
                <a:ea typeface="Quattrocento Sans"/>
                <a:cs typeface="Quattrocento Sans"/>
                <a:sym typeface="Quattrocento Sans"/>
              </a:rPr>
              <a:t>“Reason has not been given to animals and so, by the most just ordinances of the Creator, </a:t>
            </a:r>
            <a:r>
              <a:rPr lang="en-PH" sz="4400" b="1">
                <a:solidFill>
                  <a:srgbClr val="FFC000"/>
                </a:solidFill>
                <a:latin typeface="Quattrocento Sans"/>
                <a:ea typeface="Quattrocento Sans"/>
                <a:cs typeface="Quattrocento Sans"/>
                <a:sym typeface="Quattrocento Sans"/>
              </a:rPr>
              <a:t>both their lives and their deaths is subject to our use.</a:t>
            </a:r>
            <a:r>
              <a:rPr lang="en-PH" sz="4400">
                <a:solidFill>
                  <a:schemeClr val="lt1"/>
                </a:solidFill>
                <a:latin typeface="Quattrocento Sans"/>
                <a:ea typeface="Quattrocento Sans"/>
                <a:cs typeface="Quattrocento Sans"/>
                <a:sym typeface="Quattrocento Sans"/>
              </a:rPr>
              <a:t>”</a:t>
            </a:r>
            <a:r>
              <a:rPr lang="en-PH" sz="4400">
                <a:solidFill>
                  <a:srgbClr val="FF0000"/>
                </a:solidFill>
                <a:latin typeface="Quattrocento Sans"/>
                <a:ea typeface="Quattrocento Sans"/>
                <a:cs typeface="Quattrocento Sans"/>
                <a:sym typeface="Quattrocento Sans"/>
              </a:rPr>
              <a:t>       </a:t>
            </a:r>
            <a:endParaRPr/>
          </a:p>
        </p:txBody>
      </p:sp>
      <p:pic>
        <p:nvPicPr>
          <p:cNvPr id="165" name="Google Shape;165;p21"/>
          <p:cNvPicPr preferRelativeResize="0"/>
          <p:nvPr/>
        </p:nvPicPr>
        <p:blipFill rotWithShape="1">
          <a:blip r:embed="rId3">
            <a:alphaModFix/>
          </a:blip>
          <a:srcRect/>
          <a:stretch/>
        </p:blipFill>
        <p:spPr>
          <a:xfrm>
            <a:off x="7496287" y="0"/>
            <a:ext cx="4695713" cy="6858000"/>
          </a:xfrm>
          <a:prstGeom prst="rect">
            <a:avLst/>
          </a:prstGeom>
          <a:noFill/>
          <a:ln>
            <a:noFill/>
          </a:ln>
        </p:spPr>
      </p:pic>
      <p:pic>
        <p:nvPicPr>
          <p:cNvPr id="166" name="Google Shape;166;p21"/>
          <p:cNvPicPr preferRelativeResize="0"/>
          <p:nvPr/>
        </p:nvPicPr>
        <p:blipFill>
          <a:blip r:embed="rId4">
            <a:alphaModFix/>
          </a:blip>
          <a:stretch>
            <a:fillRect/>
          </a:stretch>
        </p:blipFill>
        <p:spPr>
          <a:xfrm>
            <a:off x="2717400" y="3979308"/>
            <a:ext cx="4695725" cy="26413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750"/>
                                        <p:tgtEl>
                                          <p:spTgt spid="164"/>
                                        </p:tgtEl>
                                        <p:attrNameLst>
                                          <p:attrName>ppt_w</p:attrName>
                                        </p:attrNameLst>
                                      </p:cBhvr>
                                      <p:tavLst>
                                        <p:tav tm="0">
                                          <p:val>
                                            <p:strVal val="0"/>
                                          </p:val>
                                        </p:tav>
                                        <p:tav tm="100000">
                                          <p:val>
                                            <p:strVal val="#ppt_w"/>
                                          </p:val>
                                        </p:tav>
                                      </p:tavLst>
                                    </p:anim>
                                    <p:anim calcmode="lin" valueType="num">
                                      <p:cBhvr additive="base">
                                        <p:cTn id="8" dur="1750"/>
                                        <p:tgtEl>
                                          <p:spTgt spid="164"/>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275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a:off x="600295" y="408214"/>
            <a:ext cx="109914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chemeClr val="lt1"/>
                </a:solidFill>
                <a:latin typeface="Arial"/>
                <a:ea typeface="Arial"/>
                <a:cs typeface="Arial"/>
                <a:sym typeface="Arial"/>
              </a:rPr>
              <a:t>Thomas Aquinas </a:t>
            </a:r>
            <a:r>
              <a:rPr lang="en-PH" sz="4400">
                <a:solidFill>
                  <a:schemeClr val="lt1"/>
                </a:solidFill>
              </a:rPr>
              <a:t>believed </a:t>
            </a:r>
            <a:r>
              <a:rPr lang="en-PH" sz="4400">
                <a:solidFill>
                  <a:schemeClr val="lt1"/>
                </a:solidFill>
                <a:latin typeface="Arial"/>
                <a:ea typeface="Arial"/>
                <a:cs typeface="Arial"/>
                <a:sym typeface="Arial"/>
              </a:rPr>
              <a:t>animals had no ethical value:</a:t>
            </a:r>
            <a:endParaRPr/>
          </a:p>
        </p:txBody>
      </p:sp>
      <p:sp>
        <p:nvSpPr>
          <p:cNvPr id="172" name="Google Shape;172;p22"/>
          <p:cNvSpPr txBox="1"/>
          <p:nvPr/>
        </p:nvSpPr>
        <p:spPr>
          <a:xfrm>
            <a:off x="3358139" y="2793664"/>
            <a:ext cx="88338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a:solidFill>
                  <a:srgbClr val="FFCCFF"/>
                </a:solidFill>
                <a:latin typeface="Quattrocento Sans"/>
                <a:ea typeface="Quattrocento Sans"/>
                <a:cs typeface="Quattrocento Sans"/>
                <a:sym typeface="Quattrocento Sans"/>
              </a:rPr>
              <a:t>“We have no duties of charity, nor duties of any kind to the lower animals, as neither we have for sticks and stones…”</a:t>
            </a:r>
            <a:endParaRPr sz="4400">
              <a:solidFill>
                <a:srgbClr val="FFCCFF"/>
              </a:solidFill>
              <a:latin typeface="Quattrocento Sans"/>
              <a:ea typeface="Quattrocento Sans"/>
              <a:cs typeface="Quattrocento Sans"/>
              <a:sym typeface="Quattrocento Sans"/>
            </a:endParaRPr>
          </a:p>
        </p:txBody>
      </p:sp>
      <p:pic>
        <p:nvPicPr>
          <p:cNvPr id="173" name="Google Shape;173;p22" descr="Aquinas_in_Stained_Glass"/>
          <p:cNvPicPr preferRelativeResize="0"/>
          <p:nvPr/>
        </p:nvPicPr>
        <p:blipFill rotWithShape="1">
          <a:blip r:embed="rId3">
            <a:alphaModFix/>
          </a:blip>
          <a:srcRect/>
          <a:stretch/>
        </p:blipFill>
        <p:spPr>
          <a:xfrm>
            <a:off x="730328" y="2596577"/>
            <a:ext cx="2627813" cy="43229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2250"/>
                                        <p:tgtEl>
                                          <p:spTgt spid="173"/>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175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p:nvPr/>
        </p:nvSpPr>
        <p:spPr>
          <a:xfrm>
            <a:off x="284481" y="393700"/>
            <a:ext cx="117042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200">
                <a:solidFill>
                  <a:schemeClr val="lt1"/>
                </a:solidFill>
              </a:rPr>
              <a:t>“ONLY CATHOLICS?”</a:t>
            </a:r>
            <a:r>
              <a:rPr lang="en-PH" sz="4400">
                <a:solidFill>
                  <a:schemeClr val="lt1"/>
                </a:solidFill>
              </a:rPr>
              <a:t>- </a:t>
            </a:r>
            <a:r>
              <a:rPr lang="en-PH" sz="4400">
                <a:solidFill>
                  <a:schemeClr val="lt1"/>
                </a:solidFill>
                <a:latin typeface="Arial"/>
                <a:ea typeface="Arial"/>
                <a:cs typeface="Arial"/>
                <a:sym typeface="Arial"/>
              </a:rPr>
              <a:t>This vision of  creation that </a:t>
            </a:r>
            <a:r>
              <a:rPr lang="en-PH" sz="4400" i="1">
                <a:solidFill>
                  <a:srgbClr val="F1A298"/>
                </a:solidFill>
                <a:latin typeface="Arial"/>
                <a:ea typeface="Arial"/>
                <a:cs typeface="Arial"/>
                <a:sym typeface="Arial"/>
              </a:rPr>
              <a:t>allows humans to use creatures and the natural world in any way they wish </a:t>
            </a:r>
            <a:r>
              <a:rPr lang="en-PH" sz="4400">
                <a:solidFill>
                  <a:schemeClr val="lt1"/>
                </a:solidFill>
                <a:latin typeface="Arial"/>
                <a:ea typeface="Arial"/>
                <a:cs typeface="Arial"/>
                <a:sym typeface="Arial"/>
              </a:rPr>
              <a:t>was also held by both</a:t>
            </a:r>
            <a:endParaRPr sz="4400">
              <a:solidFill>
                <a:schemeClr val="lt1"/>
              </a:solidFill>
              <a:latin typeface="Calibri"/>
              <a:ea typeface="Calibri"/>
              <a:cs typeface="Calibri"/>
              <a:sym typeface="Calibri"/>
            </a:endParaRPr>
          </a:p>
        </p:txBody>
      </p:sp>
      <p:pic>
        <p:nvPicPr>
          <p:cNvPr id="179" name="Google Shape;179;p23"/>
          <p:cNvPicPr preferRelativeResize="0"/>
          <p:nvPr/>
        </p:nvPicPr>
        <p:blipFill rotWithShape="1">
          <a:blip r:embed="rId3">
            <a:alphaModFix/>
          </a:blip>
          <a:srcRect l="7667" r="2110"/>
          <a:stretch/>
        </p:blipFill>
        <p:spPr>
          <a:xfrm>
            <a:off x="3240996" y="3194467"/>
            <a:ext cx="5425528" cy="3457772"/>
          </a:xfrm>
          <a:prstGeom prst="ellipse">
            <a:avLst/>
          </a:prstGeom>
          <a:noFill/>
          <a:ln>
            <a:noFill/>
          </a:ln>
        </p:spPr>
      </p:pic>
      <p:sp>
        <p:nvSpPr>
          <p:cNvPr id="180" name="Google Shape;180;p23"/>
          <p:cNvSpPr txBox="1"/>
          <p:nvPr/>
        </p:nvSpPr>
        <p:spPr>
          <a:xfrm rot="-613356">
            <a:off x="996182" y="3760906"/>
            <a:ext cx="2398556"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400" b="1" i="1">
                <a:solidFill>
                  <a:srgbClr val="FFC000"/>
                </a:solidFill>
                <a:latin typeface="Arial"/>
                <a:ea typeface="Arial"/>
                <a:cs typeface="Arial"/>
                <a:sym typeface="Arial"/>
              </a:rPr>
              <a:t>Martin Luther</a:t>
            </a:r>
            <a:endParaRPr sz="4400">
              <a:solidFill>
                <a:schemeClr val="lt1"/>
              </a:solidFill>
              <a:latin typeface="Trebuchet MS"/>
              <a:ea typeface="Trebuchet MS"/>
              <a:cs typeface="Trebuchet MS"/>
              <a:sym typeface="Trebuchet MS"/>
            </a:endParaRPr>
          </a:p>
        </p:txBody>
      </p:sp>
      <p:sp>
        <p:nvSpPr>
          <p:cNvPr id="181" name="Google Shape;181;p23"/>
          <p:cNvSpPr txBox="1"/>
          <p:nvPr/>
        </p:nvSpPr>
        <p:spPr>
          <a:xfrm rot="559951">
            <a:off x="9083495" y="3851661"/>
            <a:ext cx="2438273" cy="1446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4000">
                <a:solidFill>
                  <a:schemeClr val="lt1"/>
                </a:solidFill>
                <a:latin typeface="Arial"/>
                <a:ea typeface="Arial"/>
                <a:cs typeface="Arial"/>
                <a:sym typeface="Arial"/>
              </a:rPr>
              <a:t> </a:t>
            </a:r>
            <a:r>
              <a:rPr lang="en-PH" sz="4400" b="1" i="1">
                <a:solidFill>
                  <a:srgbClr val="FF99FF"/>
                </a:solidFill>
                <a:latin typeface="Arial"/>
                <a:ea typeface="Arial"/>
                <a:cs typeface="Arial"/>
                <a:sym typeface="Arial"/>
              </a:rPr>
              <a:t>John Calvin</a:t>
            </a:r>
            <a:r>
              <a:rPr lang="en-PH" sz="4400">
                <a:solidFill>
                  <a:schemeClr val="lt1"/>
                </a:solidFill>
                <a:latin typeface="Arial"/>
                <a:ea typeface="Arial"/>
                <a:cs typeface="Arial"/>
                <a:sym typeface="Arial"/>
              </a:rPr>
              <a:t>.</a:t>
            </a:r>
            <a:endParaRPr sz="4000">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2000"/>
                                        <p:tgtEl>
                                          <p:spTgt spid="180"/>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2000"/>
                                        <p:tgtEl>
                                          <p:spTgt spid="179"/>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2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p:nvPr/>
        </p:nvSpPr>
        <p:spPr>
          <a:xfrm>
            <a:off x="332775" y="139325"/>
            <a:ext cx="11574600" cy="440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b="1">
                <a:solidFill>
                  <a:srgbClr val="FFC000"/>
                </a:solidFill>
                <a:latin typeface="Quattrocento Sans"/>
                <a:ea typeface="Quattrocento Sans"/>
                <a:cs typeface="Quattrocento Sans"/>
                <a:sym typeface="Quattrocento Sans"/>
              </a:rPr>
              <a:t>Luther’s contrast </a:t>
            </a:r>
            <a:r>
              <a:rPr lang="en-PH" sz="4000">
                <a:solidFill>
                  <a:schemeClr val="lt1"/>
                </a:solidFill>
                <a:latin typeface="Arial"/>
                <a:ea typeface="Arial"/>
                <a:cs typeface="Arial"/>
                <a:sym typeface="Arial"/>
              </a:rPr>
              <a:t>between the Kingdom of Heaven which operated under God’s grace and the Kingdom of the World which operated under God’s wrath </a:t>
            </a:r>
            <a:r>
              <a:rPr lang="en-PH" sz="4000" b="1">
                <a:solidFill>
                  <a:srgbClr val="FFC000"/>
                </a:solidFill>
                <a:latin typeface="Quattrocento Sans"/>
                <a:ea typeface="Quattrocento Sans"/>
                <a:cs typeface="Quattrocento Sans"/>
                <a:sym typeface="Quattrocento Sans"/>
              </a:rPr>
              <a:t>intensified the split</a:t>
            </a:r>
            <a:r>
              <a:rPr lang="en-PH" sz="4000">
                <a:solidFill>
                  <a:schemeClr val="lt1"/>
                </a:solidFill>
                <a:latin typeface="Arial"/>
                <a:ea typeface="Arial"/>
                <a:cs typeface="Arial"/>
                <a:sym typeface="Arial"/>
              </a:rPr>
              <a:t> between the ‘material’ and ‘spiritual’ dimension of the Earth which was </a:t>
            </a:r>
            <a:r>
              <a:rPr lang="en-PH" sz="4000" b="1">
                <a:solidFill>
                  <a:srgbClr val="FFC000"/>
                </a:solidFill>
                <a:latin typeface="Quattrocento Sans"/>
                <a:ea typeface="Quattrocento Sans"/>
                <a:cs typeface="Quattrocento Sans"/>
                <a:sym typeface="Quattrocento Sans"/>
              </a:rPr>
              <a:t>already deeply embedded in Western culture and religion</a:t>
            </a:r>
            <a:r>
              <a:rPr lang="en-PH" sz="4000">
                <a:solidFill>
                  <a:schemeClr val="lt1"/>
                </a:solidFill>
                <a:latin typeface="Arial"/>
                <a:ea typeface="Arial"/>
                <a:cs typeface="Arial"/>
                <a:sym typeface="Arial"/>
              </a:rPr>
              <a:t>.</a:t>
            </a:r>
            <a:endParaRPr sz="4000">
              <a:solidFill>
                <a:schemeClr val="lt1"/>
              </a:solidFill>
              <a:latin typeface="Calibri"/>
              <a:ea typeface="Calibri"/>
              <a:cs typeface="Calibri"/>
              <a:sym typeface="Calibri"/>
            </a:endParaRPr>
          </a:p>
        </p:txBody>
      </p:sp>
      <p:pic>
        <p:nvPicPr>
          <p:cNvPr id="187" name="Google Shape;187;p24"/>
          <p:cNvPicPr preferRelativeResize="0"/>
          <p:nvPr/>
        </p:nvPicPr>
        <p:blipFill>
          <a:blip r:embed="rId3">
            <a:alphaModFix/>
          </a:blip>
          <a:stretch>
            <a:fillRect/>
          </a:stretch>
        </p:blipFill>
        <p:spPr>
          <a:xfrm>
            <a:off x="3977463" y="4665000"/>
            <a:ext cx="4285224" cy="2011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5"/>
          <p:cNvPicPr preferRelativeResize="0"/>
          <p:nvPr/>
        </p:nvPicPr>
        <p:blipFill rotWithShape="1">
          <a:blip r:embed="rId3">
            <a:alphaModFix/>
          </a:blip>
          <a:srcRect l="410"/>
          <a:stretch/>
        </p:blipFill>
        <p:spPr>
          <a:xfrm>
            <a:off x="4248075" y="-117987"/>
            <a:ext cx="8366711" cy="6975987"/>
          </a:xfrm>
          <a:prstGeom prst="rect">
            <a:avLst/>
          </a:prstGeom>
          <a:noFill/>
          <a:ln>
            <a:noFill/>
          </a:ln>
        </p:spPr>
      </p:pic>
      <p:sp>
        <p:nvSpPr>
          <p:cNvPr id="193" name="Google Shape;193;p25"/>
          <p:cNvSpPr txBox="1"/>
          <p:nvPr/>
        </p:nvSpPr>
        <p:spPr>
          <a:xfrm>
            <a:off x="593200" y="795775"/>
            <a:ext cx="6684300" cy="5724604"/>
          </a:xfrm>
          <a:prstGeom prst="rect">
            <a:avLst/>
          </a:prstGeom>
          <a:solidFill>
            <a:srgbClr val="006600">
              <a:alpha val="26670"/>
            </a:srgbClr>
          </a:solidFill>
          <a:ln w="9525" cap="flat" cmpd="sng">
            <a:solidFill>
              <a:srgbClr val="FEFEF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PH" sz="4800" dirty="0">
                <a:solidFill>
                  <a:srgbClr val="FF66FF"/>
                </a:solidFill>
                <a:latin typeface="Quattrocento Sans"/>
                <a:ea typeface="Quattrocento Sans"/>
                <a:cs typeface="Quattrocento Sans"/>
                <a:sym typeface="Quattrocento Sans"/>
              </a:rPr>
              <a:t>ONE EXCEPTION: </a:t>
            </a:r>
            <a:r>
              <a:rPr lang="en-PH" sz="5400" i="1" dirty="0">
                <a:solidFill>
                  <a:srgbClr val="FFC000"/>
                </a:solidFill>
                <a:latin typeface="Twentieth Century"/>
                <a:ea typeface="Twentieth Century"/>
                <a:cs typeface="Twentieth Century"/>
                <a:sym typeface="Twentieth Century"/>
              </a:rPr>
              <a:t>St. Francis of Assisi - </a:t>
            </a:r>
            <a:r>
              <a:rPr lang="en-PH" sz="4800" dirty="0">
                <a:solidFill>
                  <a:srgbClr val="FF66FF"/>
                </a:solidFill>
                <a:latin typeface="Quattrocento Sans"/>
                <a:ea typeface="Quattrocento Sans"/>
                <a:cs typeface="Quattrocento Sans"/>
                <a:sym typeface="Quattrocento Sans"/>
              </a:rPr>
              <a:t>Seldom</a:t>
            </a:r>
            <a:r>
              <a:rPr lang="en-PH" sz="4800" dirty="0">
                <a:solidFill>
                  <a:schemeClr val="lt1"/>
                </a:solidFill>
                <a:latin typeface="Twentieth Century"/>
                <a:ea typeface="Twentieth Century"/>
                <a:cs typeface="Twentieth Century"/>
                <a:sym typeface="Twentieth Century"/>
              </a:rPr>
              <a:t> </a:t>
            </a:r>
            <a:r>
              <a:rPr lang="en-PH" sz="4800" dirty="0">
                <a:solidFill>
                  <a:srgbClr val="FF66FF"/>
                </a:solidFill>
                <a:latin typeface="Quattrocento Sans"/>
                <a:ea typeface="Quattrocento Sans"/>
                <a:cs typeface="Quattrocento Sans"/>
                <a:sym typeface="Quattrocento Sans"/>
              </a:rPr>
              <a:t> do humans show</a:t>
            </a:r>
            <a:r>
              <a:rPr lang="en-PH" sz="4800" dirty="0">
                <a:solidFill>
                  <a:schemeClr val="lt1"/>
                </a:solidFill>
                <a:latin typeface="Twentieth Century"/>
                <a:ea typeface="Twentieth Century"/>
                <a:cs typeface="Twentieth Century"/>
                <a:sym typeface="Twentieth Century"/>
              </a:rPr>
              <a:t> </a:t>
            </a:r>
            <a:r>
              <a:rPr lang="en-PH" sz="5400" dirty="0">
                <a:solidFill>
                  <a:schemeClr val="lt1"/>
                </a:solidFill>
                <a:latin typeface="Twentieth Century"/>
                <a:ea typeface="Twentieth Century"/>
                <a:cs typeface="Twentieth Century"/>
                <a:sym typeface="Twentieth Century"/>
              </a:rPr>
              <a:t>the kind of </a:t>
            </a:r>
            <a:r>
              <a:rPr lang="en-PH" sz="5400" i="1" dirty="0">
                <a:solidFill>
                  <a:srgbClr val="FFC000"/>
                </a:solidFill>
                <a:latin typeface="Twentieth Century"/>
                <a:ea typeface="Twentieth Century"/>
                <a:cs typeface="Twentieth Century"/>
                <a:sym typeface="Twentieth Century"/>
              </a:rPr>
              <a:t>empathy towards nature </a:t>
            </a:r>
            <a:r>
              <a:rPr lang="en-PH" sz="5400" dirty="0">
                <a:solidFill>
                  <a:schemeClr val="lt1"/>
                </a:solidFill>
                <a:latin typeface="Twentieth Century"/>
                <a:ea typeface="Twentieth Century"/>
                <a:cs typeface="Twentieth Century"/>
                <a:sym typeface="Twentieth Century"/>
              </a:rPr>
              <a:t>that was so </a:t>
            </a:r>
            <a:r>
              <a:rPr lang="en-PH" sz="5400" i="1" dirty="0">
                <a:solidFill>
                  <a:srgbClr val="FFC000"/>
                </a:solidFill>
                <a:latin typeface="Twentieth Century"/>
                <a:ea typeface="Twentieth Century"/>
                <a:cs typeface="Twentieth Century"/>
                <a:sym typeface="Twentieth Century"/>
              </a:rPr>
              <a:t>typical of him</a:t>
            </a:r>
            <a:r>
              <a:rPr lang="en-PH" sz="5400" dirty="0">
                <a:solidFill>
                  <a:schemeClr val="lt1"/>
                </a:solidFill>
                <a:latin typeface="Twentieth Century"/>
                <a:ea typeface="Twentieth Century"/>
                <a:cs typeface="Twentieth Century"/>
                <a:sym typeface="Twentieth Century"/>
              </a:rPr>
              <a:t>.</a:t>
            </a:r>
            <a:endParaRPr sz="6000" dirty="0">
              <a:solidFill>
                <a:schemeClr val="lt1"/>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p:nvPr/>
        </p:nvSpPr>
        <p:spPr>
          <a:xfrm>
            <a:off x="786580" y="400510"/>
            <a:ext cx="10805700" cy="5322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PH" sz="4400" b="1" dirty="0">
                <a:solidFill>
                  <a:srgbClr val="FF66FF"/>
                </a:solidFill>
                <a:highlight>
                  <a:srgbClr val="002060"/>
                </a:highlight>
                <a:latin typeface="Quattrocento Sans"/>
                <a:ea typeface="Quattrocento Sans"/>
                <a:cs typeface="Quattrocento Sans"/>
                <a:sym typeface="Quattrocento Sans"/>
              </a:rPr>
              <a:t>Today most Christians believe that </a:t>
            </a:r>
            <a:endParaRPr dirty="0"/>
          </a:p>
          <a:p>
            <a:pPr marL="571500" marR="0" lvl="0" indent="-571500" algn="l" rtl="0">
              <a:lnSpc>
                <a:spcPct val="107000"/>
              </a:lnSpc>
              <a:spcBef>
                <a:spcPts val="800"/>
              </a:spcBef>
              <a:spcAft>
                <a:spcPts val="0"/>
              </a:spcAft>
              <a:buClr>
                <a:schemeClr val="lt1"/>
              </a:buClr>
              <a:buSzPts val="4400"/>
              <a:buFont typeface="Arial"/>
              <a:buChar char="•"/>
            </a:pPr>
            <a:r>
              <a:rPr lang="en-PH" sz="4400" dirty="0">
                <a:solidFill>
                  <a:schemeClr val="lt1"/>
                </a:solidFill>
                <a:latin typeface="Arial"/>
                <a:ea typeface="Arial"/>
                <a:cs typeface="Arial"/>
                <a:sym typeface="Arial"/>
              </a:rPr>
              <a:t>Christianly focuse</a:t>
            </a:r>
            <a:r>
              <a:rPr lang="en-PH" sz="4400" dirty="0">
                <a:solidFill>
                  <a:schemeClr val="lt1"/>
                </a:solidFill>
              </a:rPr>
              <a:t>s</a:t>
            </a:r>
            <a:r>
              <a:rPr lang="en-PH" sz="4400" dirty="0">
                <a:solidFill>
                  <a:schemeClr val="lt1"/>
                </a:solidFill>
                <a:latin typeface="Arial"/>
                <a:ea typeface="Arial"/>
                <a:cs typeface="Arial"/>
                <a:sym typeface="Arial"/>
              </a:rPr>
              <a:t> on redemption of humans- saving them </a:t>
            </a:r>
            <a:r>
              <a:rPr lang="en-PH" sz="4400" dirty="0">
                <a:solidFill>
                  <a:schemeClr val="lt1"/>
                </a:solidFill>
              </a:rPr>
              <a:t>“from</a:t>
            </a:r>
            <a:r>
              <a:rPr lang="en-PH" sz="4400" dirty="0">
                <a:solidFill>
                  <a:schemeClr val="lt1"/>
                </a:solidFill>
                <a:latin typeface="Arial"/>
                <a:ea typeface="Arial"/>
                <a:cs typeface="Arial"/>
                <a:sym typeface="Arial"/>
              </a:rPr>
              <a:t> the world</a:t>
            </a:r>
            <a:r>
              <a:rPr lang="en-PH" sz="4400" dirty="0">
                <a:solidFill>
                  <a:schemeClr val="lt1"/>
                </a:solidFill>
              </a:rPr>
              <a:t>”</a:t>
            </a:r>
            <a:r>
              <a:rPr lang="en-PH" sz="4400" dirty="0">
                <a:solidFill>
                  <a:schemeClr val="lt1"/>
                </a:solidFill>
                <a:latin typeface="Arial"/>
                <a:ea typeface="Arial"/>
                <a:cs typeface="Arial"/>
                <a:sym typeface="Arial"/>
              </a:rPr>
              <a:t>. </a:t>
            </a:r>
            <a:endParaRPr dirty="0"/>
          </a:p>
          <a:p>
            <a:pPr marL="571500" marR="0" lvl="0" indent="-571500" algn="l" rtl="0">
              <a:lnSpc>
                <a:spcPct val="107000"/>
              </a:lnSpc>
              <a:spcBef>
                <a:spcPts val="800"/>
              </a:spcBef>
              <a:spcAft>
                <a:spcPts val="0"/>
              </a:spcAft>
              <a:buClr>
                <a:schemeClr val="lt1"/>
              </a:buClr>
              <a:buSzPts val="4400"/>
              <a:buFont typeface="Arial"/>
              <a:buChar char="•"/>
            </a:pPr>
            <a:r>
              <a:rPr lang="en-PH" sz="4400" dirty="0">
                <a:solidFill>
                  <a:schemeClr val="lt1"/>
                </a:solidFill>
              </a:rPr>
              <a:t>I</a:t>
            </a:r>
            <a:r>
              <a:rPr lang="en-PH" sz="4400" dirty="0">
                <a:solidFill>
                  <a:schemeClr val="lt1"/>
                </a:solidFill>
                <a:latin typeface="Arial"/>
                <a:ea typeface="Arial"/>
                <a:cs typeface="Arial"/>
                <a:sym typeface="Arial"/>
              </a:rPr>
              <a:t>t often fails to grasp the fact that humans are damaging the world through climate change, the destruction of </a:t>
            </a:r>
            <a:r>
              <a:rPr lang="en-PH" sz="4400" dirty="0">
                <a:solidFill>
                  <a:schemeClr val="lt1"/>
                </a:solidFill>
              </a:rPr>
              <a:t>species</a:t>
            </a:r>
            <a:r>
              <a:rPr lang="en-PH" sz="4400" dirty="0">
                <a:solidFill>
                  <a:schemeClr val="lt1"/>
                </a:solidFill>
                <a:latin typeface="Arial"/>
                <a:ea typeface="Arial"/>
                <a:cs typeface="Arial"/>
                <a:sym typeface="Arial"/>
              </a:rPr>
              <a:t> and the pollution of water.</a:t>
            </a:r>
            <a:endParaRPr sz="44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1458</Words>
  <Application>Microsoft Macintosh PowerPoint</Application>
  <PresentationFormat>Widescreen</PresentationFormat>
  <Paragraphs>99</Paragraphs>
  <Slides>37</Slides>
  <Notes>37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37</vt:i4>
      </vt:variant>
    </vt:vector>
  </HeadingPairs>
  <TitlesOfParts>
    <vt:vector size="54" baseType="lpstr">
      <vt:lpstr>Quattrocento Sans</vt:lpstr>
      <vt:lpstr>Bodoni</vt:lpstr>
      <vt:lpstr>Dancing Script</vt:lpstr>
      <vt:lpstr>Gentium Basic</vt:lpstr>
      <vt:lpstr>Cambria Math</vt:lpstr>
      <vt:lpstr>Twentieth Century</vt:lpstr>
      <vt:lpstr>Courgette</vt:lpstr>
      <vt:lpstr>Comic Sans MS</vt:lpstr>
      <vt:lpstr>Quintessential</vt:lpstr>
      <vt:lpstr>Calibri</vt:lpstr>
      <vt:lpstr>Eater</vt:lpstr>
      <vt:lpstr>Trebuchet MS</vt:lpstr>
      <vt:lpstr>Stardos Stencil</vt:lpstr>
      <vt:lpstr>Times New Roman</vt:lpstr>
      <vt:lpstr>Arial</vt:lpstr>
      <vt:lpstr>Noto Sans Symbols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 Colgan</dc:creator>
  <cp:lastModifiedBy>derry healy</cp:lastModifiedBy>
  <cp:revision>2</cp:revision>
  <dcterms:modified xsi:type="dcterms:W3CDTF">2025-07-23T18:29:43Z</dcterms:modified>
</cp:coreProperties>
</file>